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6"/>
  </p:notesMasterIdLst>
  <p:sldIdLst>
    <p:sldId id="303" r:id="rId2"/>
    <p:sldId id="297" r:id="rId3"/>
    <p:sldId id="256" r:id="rId4"/>
    <p:sldId id="264" r:id="rId5"/>
    <p:sldId id="265" r:id="rId6"/>
    <p:sldId id="272" r:id="rId7"/>
    <p:sldId id="306" r:id="rId8"/>
    <p:sldId id="287" r:id="rId9"/>
    <p:sldId id="277" r:id="rId10"/>
    <p:sldId id="278" r:id="rId11"/>
    <p:sldId id="279" r:id="rId12"/>
    <p:sldId id="280" r:id="rId13"/>
    <p:sldId id="284" r:id="rId14"/>
    <p:sldId id="307" r:id="rId15"/>
    <p:sldId id="291" r:id="rId16"/>
    <p:sldId id="299" r:id="rId17"/>
    <p:sldId id="294" r:id="rId18"/>
    <p:sldId id="305" r:id="rId19"/>
    <p:sldId id="304" r:id="rId20"/>
    <p:sldId id="273" r:id="rId21"/>
    <p:sldId id="269" r:id="rId22"/>
    <p:sldId id="310" r:id="rId23"/>
    <p:sldId id="309" r:id="rId24"/>
    <p:sldId id="296" r:id="rId25"/>
  </p:sldIdLst>
  <p:sldSz cx="9144000" cy="6858000" type="screen4x3"/>
  <p:notesSz cx="6858000" cy="9144000"/>
  <p:embeddedFontLst>
    <p:embeddedFont>
      <p:font typeface="맑은 고딕" panose="020B0503020000020004" pitchFamily="50" charset="-127"/>
      <p:regular r:id="rId27"/>
      <p:bold r:id="rId28"/>
    </p:embeddedFont>
    <p:embeddedFont>
      <p:font typeface="나눔바른고딕 Light" panose="020B0603020101020101" pitchFamily="50" charset="-127"/>
      <p:regular r:id="rId29"/>
    </p:embeddedFont>
    <p:embeddedFont>
      <p:font typeface="나눔바른고딕" panose="020B0603020101020101" pitchFamily="50" charset="-127"/>
      <p:regular r:id="rId30"/>
      <p:bold r:id="rId31"/>
    </p:embeddedFont>
    <p:embeddedFont>
      <p:font typeface="1훈화양연화 R" panose="02020603020101020101" pitchFamily="18" charset="-127"/>
      <p:regular r:id="rId3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3F973"/>
    <a:srgbClr val="D6F785"/>
    <a:srgbClr val="68A234"/>
    <a:srgbClr val="E6FAB4"/>
    <a:srgbClr val="DAF890"/>
    <a:srgbClr val="EEFF85"/>
    <a:srgbClr val="FECAF7"/>
    <a:srgbClr val="D1FCCC"/>
    <a:srgbClr val="F9FFD5"/>
    <a:srgbClr val="5A5A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661" autoAdjust="0"/>
    <p:restoredTop sz="94660"/>
  </p:normalViewPr>
  <p:slideViewPr>
    <p:cSldViewPr>
      <p:cViewPr varScale="1">
        <p:scale>
          <a:sx n="74" d="100"/>
          <a:sy n="74" d="100"/>
        </p:scale>
        <p:origin x="612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FD49DD-7CCD-4934-893D-78A78DA21A86}" type="datetimeFigureOut">
              <a:rPr lang="ko-KR" altLang="en-US" smtClean="0"/>
              <a:t>2018-03-30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8864B3-A33A-4942-BE44-A056CCE237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86934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864B3-A33A-4942-BE44-A056CCE2371E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72131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CD679A-5D86-4BD1-8B88-519393FD2458}" type="datetimeFigureOut">
              <a:rPr lang="ko-KR" altLang="en-US" smtClean="0"/>
              <a:t>2018-03-30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F598FA-ED52-4B4E-B8BF-9571C1FF56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0252702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CD679A-5D86-4BD1-8B88-519393FD2458}" type="datetimeFigureOut">
              <a:rPr lang="ko-KR" altLang="en-US" smtClean="0"/>
              <a:t>2018-03-30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F598FA-ED52-4B4E-B8BF-9571C1FF56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9993556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CD679A-5D86-4BD1-8B88-519393FD2458}" type="datetimeFigureOut">
              <a:rPr lang="ko-KR" altLang="en-US" smtClean="0"/>
              <a:t>2018-03-30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F598FA-ED52-4B4E-B8BF-9571C1FF56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8814270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CD679A-5D86-4BD1-8B88-519393FD2458}" type="datetimeFigureOut">
              <a:rPr lang="ko-KR" altLang="en-US" smtClean="0"/>
              <a:t>2018-03-30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F598FA-ED52-4B4E-B8BF-9571C1FF56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5974792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CD679A-5D86-4BD1-8B88-519393FD2458}" type="datetimeFigureOut">
              <a:rPr lang="ko-KR" altLang="en-US" smtClean="0"/>
              <a:t>2018-03-30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F598FA-ED52-4B4E-B8BF-9571C1FF56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4807023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CD679A-5D86-4BD1-8B88-519393FD2458}" type="datetimeFigureOut">
              <a:rPr lang="ko-KR" altLang="en-US" smtClean="0"/>
              <a:t>2018-03-30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F598FA-ED52-4B4E-B8BF-9571C1FF56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0836612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CD679A-5D86-4BD1-8B88-519393FD2458}" type="datetimeFigureOut">
              <a:rPr lang="ko-KR" altLang="en-US" smtClean="0"/>
              <a:t>2018-03-30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F598FA-ED52-4B4E-B8BF-9571C1FF56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4709765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CD679A-5D86-4BD1-8B88-519393FD2458}" type="datetimeFigureOut">
              <a:rPr lang="ko-KR" altLang="en-US" smtClean="0"/>
              <a:t>2018-03-30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F598FA-ED52-4B4E-B8BF-9571C1FF56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5602883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CD679A-5D86-4BD1-8B88-519393FD2458}" type="datetimeFigureOut">
              <a:rPr lang="ko-KR" altLang="en-US" smtClean="0"/>
              <a:t>2018-03-30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F598FA-ED52-4B4E-B8BF-9571C1FF56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6249228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CD679A-5D86-4BD1-8B88-519393FD2458}" type="datetimeFigureOut">
              <a:rPr lang="ko-KR" altLang="en-US" smtClean="0"/>
              <a:t>2018-03-30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F598FA-ED52-4B4E-B8BF-9571C1FF56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9746214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CD679A-5D86-4BD1-8B88-519393FD2458}" type="datetimeFigureOut">
              <a:rPr lang="ko-KR" altLang="en-US" smtClean="0"/>
              <a:t>2018-03-30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F598FA-ED52-4B4E-B8BF-9571C1FF56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2291545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CD679A-5D86-4BD1-8B88-519393FD2458}" type="datetimeFigureOut">
              <a:rPr lang="ko-KR" altLang="en-US" smtClean="0"/>
              <a:t>2018-03-30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F598FA-ED52-4B4E-B8BF-9571C1FF56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49063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>
    <p:fade/>
  </p:transition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각 삼각형 4"/>
          <p:cNvSpPr/>
          <p:nvPr/>
        </p:nvSpPr>
        <p:spPr>
          <a:xfrm rot="16200000">
            <a:off x="5573417" y="3284984"/>
            <a:ext cx="3456384" cy="3744416"/>
          </a:xfrm>
          <a:prstGeom prst="rtTriangle">
            <a:avLst/>
          </a:prstGeom>
          <a:solidFill>
            <a:srgbClr val="81C3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6" name="직선 연결선 5"/>
          <p:cNvCxnSpPr/>
          <p:nvPr/>
        </p:nvCxnSpPr>
        <p:spPr>
          <a:xfrm>
            <a:off x="4716016" y="1628800"/>
            <a:ext cx="0" cy="3384376"/>
          </a:xfrm>
          <a:prstGeom prst="line">
            <a:avLst/>
          </a:prstGeom>
          <a:ln w="12700">
            <a:solidFill>
              <a:srgbClr val="F9FFD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6732240" y="5939341"/>
            <a:ext cx="23551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latin typeface="a흑진주L" pitchFamily="18" charset="-127"/>
                <a:ea typeface="a흑진주L" pitchFamily="18" charset="-127"/>
              </a:rPr>
              <a:t>김예원</a:t>
            </a:r>
            <a:r>
              <a:rPr lang="en-US" altLang="ko-KR" sz="2000" dirty="0">
                <a:latin typeface="a흑진주L" pitchFamily="18" charset="-127"/>
                <a:ea typeface="a흑진주L" pitchFamily="18" charset="-127"/>
              </a:rPr>
              <a:t> </a:t>
            </a:r>
            <a:r>
              <a:rPr lang="ko-KR" altLang="en-US" sz="2000" dirty="0" smtClean="0">
                <a:latin typeface="a흑진주L" pitchFamily="18" charset="-127"/>
                <a:ea typeface="a흑진주L" pitchFamily="18" charset="-127"/>
              </a:rPr>
              <a:t>홍연진 정재원</a:t>
            </a:r>
            <a:endParaRPr lang="ko-KR" altLang="en-US" sz="2000" dirty="0">
              <a:latin typeface="a흑진주L" pitchFamily="18" charset="-127"/>
              <a:ea typeface="a흑진주L" pitchFamily="18" charset="-127"/>
            </a:endParaRPr>
          </a:p>
        </p:txBody>
      </p:sp>
      <p:sp>
        <p:nvSpPr>
          <p:cNvPr id="4" name="타원 3"/>
          <p:cNvSpPr/>
          <p:nvPr/>
        </p:nvSpPr>
        <p:spPr>
          <a:xfrm>
            <a:off x="2632270" y="1376772"/>
            <a:ext cx="3888432" cy="3888432"/>
          </a:xfrm>
          <a:prstGeom prst="ellipse">
            <a:avLst/>
          </a:prstGeom>
          <a:solidFill>
            <a:srgbClr val="81C3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2518455" y="1278700"/>
            <a:ext cx="4104456" cy="4104456"/>
          </a:xfrm>
          <a:prstGeom prst="ellipse">
            <a:avLst/>
          </a:prstGeom>
          <a:noFill/>
          <a:ln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Picture 6" descr="C:\Users\Jaewon\Desktop\take_eat_green.png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1602" y="2470583"/>
            <a:ext cx="4298630" cy="1864978"/>
          </a:xfrm>
          <a:prstGeom prst="rect">
            <a:avLst/>
          </a:prstGeom>
          <a:noFill/>
          <a:effectLst>
            <a:glow rad="101600">
              <a:srgbClr val="FEFFFB">
                <a:alpha val="60000"/>
              </a:srgb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7444394" y="5517232"/>
            <a:ext cx="16641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latin typeface="a흑진주L" pitchFamily="18" charset="-127"/>
                <a:ea typeface="a흑진주L" pitchFamily="18" charset="-127"/>
              </a:rPr>
              <a:t>Let IT Go</a:t>
            </a:r>
            <a:r>
              <a:rPr lang="ko-KR" altLang="en-US" sz="2000" dirty="0" smtClean="0">
                <a:latin typeface="a흑진주L" pitchFamily="18" charset="-127"/>
                <a:ea typeface="a흑진주L" pitchFamily="18" charset="-127"/>
              </a:rPr>
              <a:t>조</a:t>
            </a:r>
            <a:endParaRPr lang="ko-KR" altLang="en-US" sz="2000" dirty="0">
              <a:latin typeface="a흑진주L" pitchFamily="18" charset="-127"/>
              <a:ea typeface="a흑진주L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169596" y="3837537"/>
            <a:ext cx="29338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a흑진주L" pitchFamily="18" charset="-127"/>
                <a:ea typeface="a흑진주L" pitchFamily="18" charset="-127"/>
              </a:rPr>
              <a:t>당신의 주문이 준비되었습니다</a:t>
            </a:r>
            <a:endParaRPr lang="ko-KR" altLang="en-US" dirty="0">
              <a:latin typeface="a흑진주L" pitchFamily="18" charset="-127"/>
              <a:ea typeface="a흑진주L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1128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/>
          <p:cNvGrpSpPr/>
          <p:nvPr/>
        </p:nvGrpSpPr>
        <p:grpSpPr>
          <a:xfrm>
            <a:off x="402512" y="265728"/>
            <a:ext cx="3449408" cy="581144"/>
            <a:chOff x="402512" y="260648"/>
            <a:chExt cx="3449408" cy="648072"/>
          </a:xfrm>
        </p:grpSpPr>
        <p:sp>
          <p:nvSpPr>
            <p:cNvPr id="4" name="직사각형 3"/>
            <p:cNvSpPr/>
            <p:nvPr/>
          </p:nvSpPr>
          <p:spPr>
            <a:xfrm>
              <a:off x="402512" y="260648"/>
              <a:ext cx="2801335" cy="648072"/>
            </a:xfrm>
            <a:prstGeom prst="rect">
              <a:avLst/>
            </a:prstGeom>
            <a:solidFill>
              <a:srgbClr val="E6FA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각 삼각형 4"/>
            <p:cNvSpPr/>
            <p:nvPr/>
          </p:nvSpPr>
          <p:spPr>
            <a:xfrm>
              <a:off x="3203848" y="260648"/>
              <a:ext cx="648072" cy="648072"/>
            </a:xfrm>
            <a:prstGeom prst="rtTriangle">
              <a:avLst/>
            </a:prstGeom>
            <a:solidFill>
              <a:srgbClr val="E6FA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직사각형 8"/>
          <p:cNvSpPr/>
          <p:nvPr/>
        </p:nvSpPr>
        <p:spPr>
          <a:xfrm>
            <a:off x="4103410" y="270808"/>
            <a:ext cx="3996982" cy="576064"/>
          </a:xfrm>
          <a:prstGeom prst="rect">
            <a:avLst/>
          </a:prstGeom>
          <a:solidFill>
            <a:srgbClr val="68A2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각 삼각형 9"/>
          <p:cNvSpPr/>
          <p:nvPr/>
        </p:nvSpPr>
        <p:spPr>
          <a:xfrm rot="10800000">
            <a:off x="3455337" y="270808"/>
            <a:ext cx="648072" cy="576064"/>
          </a:xfrm>
          <a:prstGeom prst="rtTriangle">
            <a:avLst/>
          </a:prstGeom>
          <a:solidFill>
            <a:srgbClr val="68A2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그룹 10"/>
          <p:cNvGrpSpPr/>
          <p:nvPr/>
        </p:nvGrpSpPr>
        <p:grpSpPr>
          <a:xfrm>
            <a:off x="8198407" y="270808"/>
            <a:ext cx="618559" cy="725873"/>
            <a:chOff x="8198407" y="270808"/>
            <a:chExt cx="618559" cy="725873"/>
          </a:xfrm>
        </p:grpSpPr>
        <p:sp>
          <p:nvSpPr>
            <p:cNvPr id="18" name="직사각형 17"/>
            <p:cNvSpPr/>
            <p:nvPr/>
          </p:nvSpPr>
          <p:spPr>
            <a:xfrm>
              <a:off x="8198407" y="924673"/>
              <a:ext cx="576064" cy="72008"/>
            </a:xfrm>
            <a:prstGeom prst="rect">
              <a:avLst/>
            </a:prstGeom>
            <a:solidFill>
              <a:srgbClr val="81C3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한쪽 모서리가 잘린 사각형 28"/>
            <p:cNvSpPr/>
            <p:nvPr/>
          </p:nvSpPr>
          <p:spPr>
            <a:xfrm rot="5400000">
              <a:off x="8198407" y="270808"/>
              <a:ext cx="576064" cy="576064"/>
            </a:xfrm>
            <a:prstGeom prst="snip1Rect">
              <a:avLst>
                <a:gd name="adj" fmla="val 28517"/>
              </a:avLst>
            </a:prstGeom>
            <a:solidFill>
              <a:srgbClr val="81C3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8226163" y="270808"/>
              <a:ext cx="59080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 smtClean="0">
                  <a:solidFill>
                    <a:schemeClr val="bg1"/>
                  </a:solidFill>
                  <a:latin typeface="Chaparral Pro Light" pitchFamily="18" charset="0"/>
                </a:rPr>
                <a:t>Take,</a:t>
              </a:r>
            </a:p>
            <a:p>
              <a:pPr algn="ctr"/>
              <a:r>
                <a:rPr lang="en-US" altLang="ko-KR" sz="1600" dirty="0" smtClean="0">
                  <a:solidFill>
                    <a:schemeClr val="bg1"/>
                  </a:solidFill>
                  <a:latin typeface="Chaparral Pro Light" pitchFamily="18" charset="0"/>
                </a:rPr>
                <a:t>Eat</a:t>
              </a:r>
              <a:endParaRPr lang="ko-KR" altLang="en-US" sz="1600" dirty="0">
                <a:solidFill>
                  <a:schemeClr val="bg1"/>
                </a:solidFill>
                <a:latin typeface="Chaparral Pro Light" pitchFamily="18" charset="0"/>
              </a:endParaRPr>
            </a:p>
          </p:txBody>
        </p:sp>
        <p:sp>
          <p:nvSpPr>
            <p:cNvPr id="36" name="직각 삼각형 35"/>
            <p:cNvSpPr/>
            <p:nvPr/>
          </p:nvSpPr>
          <p:spPr>
            <a:xfrm rot="5400000">
              <a:off x="8608888" y="680758"/>
              <a:ext cx="157490" cy="173677"/>
            </a:xfrm>
            <a:prstGeom prst="rtTriangle">
              <a:avLst/>
            </a:prstGeom>
            <a:solidFill>
              <a:srgbClr val="6D79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4355976" y="348912"/>
            <a:ext cx="35517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latin typeface="a흑진주M" pitchFamily="18" charset="-127"/>
                <a:ea typeface="a흑진주M" pitchFamily="18" charset="-127"/>
              </a:rPr>
              <a:t>02</a:t>
            </a:r>
            <a:r>
              <a:rPr lang="en-US" altLang="ko-KR" dirty="0" smtClean="0">
                <a:solidFill>
                  <a:schemeClr val="bg1"/>
                </a:solidFill>
                <a:latin typeface="a흑진주M" pitchFamily="18" charset="-127"/>
                <a:ea typeface="a흑진주M" pitchFamily="18" charset="-127"/>
              </a:rPr>
              <a:t>. </a:t>
            </a:r>
            <a:r>
              <a:rPr lang="ko-KR" altLang="en-US" dirty="0" smtClean="0">
                <a:solidFill>
                  <a:schemeClr val="bg1"/>
                </a:solidFill>
                <a:latin typeface="a흑진주M" pitchFamily="18" charset="-127"/>
                <a:ea typeface="a흑진주M" pitchFamily="18" charset="-127"/>
              </a:rPr>
              <a:t>어플리케이션 소개</a:t>
            </a:r>
            <a:r>
              <a:rPr lang="en-US" altLang="ko-KR" dirty="0" smtClean="0">
                <a:solidFill>
                  <a:schemeClr val="bg1"/>
                </a:solidFill>
                <a:latin typeface="a흑진주L" pitchFamily="18" charset="-127"/>
                <a:ea typeface="a흑진주L" pitchFamily="18" charset="-127"/>
              </a:rPr>
              <a:t>_ </a:t>
            </a:r>
            <a:r>
              <a:rPr lang="ko-KR" altLang="en-US" sz="1600" dirty="0" smtClean="0">
                <a:solidFill>
                  <a:schemeClr val="bg1"/>
                </a:solidFill>
                <a:latin typeface="a흑진주L" pitchFamily="18" charset="-127"/>
                <a:ea typeface="a흑진주L" pitchFamily="18" charset="-127"/>
              </a:rPr>
              <a:t>주변매</a:t>
            </a:r>
            <a:r>
              <a:rPr lang="ko-KR" altLang="en-US" sz="1600" dirty="0">
                <a:solidFill>
                  <a:schemeClr val="bg1"/>
                </a:solidFill>
                <a:latin typeface="a흑진주L" pitchFamily="18" charset="-127"/>
                <a:ea typeface="a흑진주L" pitchFamily="18" charset="-127"/>
              </a:rPr>
              <a:t>장</a:t>
            </a:r>
            <a:endParaRPr lang="en-US" altLang="ko-KR" sz="1600" dirty="0" smtClean="0">
              <a:solidFill>
                <a:schemeClr val="bg1"/>
              </a:solidFill>
              <a:latin typeface="a흑진주L" pitchFamily="18" charset="-127"/>
              <a:ea typeface="a흑진주L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542389" y="2373073"/>
            <a:ext cx="7328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solidFill>
                  <a:schemeClr val="bg1"/>
                </a:solidFill>
                <a:latin typeface="Chaparral Pro Light" pitchFamily="18" charset="0"/>
                <a:ea typeface="나눔바른고딕" pitchFamily="50" charset="-127"/>
              </a:rPr>
              <a:t>소비자</a:t>
            </a:r>
            <a:endParaRPr lang="ko-KR" altLang="en-US" sz="1600" dirty="0">
              <a:solidFill>
                <a:schemeClr val="bg1"/>
              </a:solidFill>
              <a:latin typeface="Chaparral Pro Light" pitchFamily="18" charset="0"/>
              <a:ea typeface="나눔바른고딕" pitchFamily="50" charset="-127"/>
            </a:endParaRPr>
          </a:p>
        </p:txBody>
      </p:sp>
      <p:pic>
        <p:nvPicPr>
          <p:cNvPr id="6146" name="Picture 2" descr="C:\Users\Jaewon\Desktop\양진이\dd\Screenshot_20180319-19314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4356" y="1292166"/>
            <a:ext cx="2771812" cy="4683648"/>
          </a:xfrm>
          <a:prstGeom prst="rect">
            <a:avLst/>
          </a:prstGeom>
          <a:noFill/>
          <a:effectLst>
            <a:outerShdw blurRad="114300" dist="38100" dir="2700000" algn="tl" rotWithShape="0">
              <a:prstClr val="black">
                <a:alpha val="52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143093" y="1916832"/>
            <a:ext cx="1005403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나눔바른고딕 Light" pitchFamily="50" charset="-127"/>
                <a:ea typeface="나눔바른고딕 Light" pitchFamily="50" charset="-127"/>
              </a:rPr>
              <a:t>주변매장</a:t>
            </a:r>
            <a:endParaRPr lang="ko-KR" altLang="en-US" dirty="0">
              <a:solidFill>
                <a:schemeClr val="bg1"/>
              </a:solidFill>
              <a:latin typeface="나눔바른고딕 Light" pitchFamily="50" charset="-127"/>
              <a:ea typeface="나눔바른고딕 Light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065306" y="2514632"/>
            <a:ext cx="34676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나눔바른고딕 Light" pitchFamily="50" charset="-127"/>
                <a:ea typeface="나눔바른고딕 Light" pitchFamily="50" charset="-127"/>
              </a:rPr>
              <a:t>현재 위치를 </a:t>
            </a:r>
            <a:r>
              <a:rPr lang="en-US" altLang="ko-KR" dirty="0" smtClean="0">
                <a:latin typeface="나눔바른고딕 Light" pitchFamily="50" charset="-127"/>
                <a:ea typeface="나눔바른고딕 Light" pitchFamily="50" charset="-127"/>
              </a:rPr>
              <a:t>GPS</a:t>
            </a:r>
            <a:r>
              <a:rPr lang="ko-KR" altLang="en-US" dirty="0" smtClean="0">
                <a:latin typeface="나눔바른고딕 Light" pitchFamily="50" charset="-127"/>
                <a:ea typeface="나눔바른고딕 Light" pitchFamily="50" charset="-127"/>
              </a:rPr>
              <a:t>로 받아와 자신과 </a:t>
            </a:r>
            <a:endParaRPr lang="en-US" altLang="ko-KR" dirty="0" smtClean="0">
              <a:latin typeface="나눔바른고딕 Light" pitchFamily="50" charset="-127"/>
              <a:ea typeface="나눔바른고딕 Light" pitchFamily="50" charset="-127"/>
            </a:endParaRPr>
          </a:p>
          <a:p>
            <a:r>
              <a:rPr lang="ko-KR" altLang="en-US" dirty="0" smtClean="0">
                <a:latin typeface="나눔바른고딕" pitchFamily="50" charset="-127"/>
                <a:ea typeface="나눔바른고딕" pitchFamily="50" charset="-127"/>
              </a:rPr>
              <a:t>가까운</a:t>
            </a:r>
            <a:r>
              <a:rPr lang="ko-KR" altLang="en-US" dirty="0" smtClean="0">
                <a:latin typeface="나눔바른고딕 Light" pitchFamily="50" charset="-127"/>
                <a:ea typeface="나눔바른고딕 Light" pitchFamily="50" charset="-127"/>
              </a:rPr>
              <a:t> 거리 순으로 매장이 정렬된다</a:t>
            </a:r>
            <a:endParaRPr lang="ko-KR" altLang="en-US" dirty="0">
              <a:latin typeface="나눔바른고딕 Light" pitchFamily="50" charset="-127"/>
              <a:ea typeface="나눔바른고딕 Light" pitchFamily="50" charset="-127"/>
            </a:endParaRPr>
          </a:p>
        </p:txBody>
      </p:sp>
      <p:cxnSp>
        <p:nvCxnSpPr>
          <p:cNvPr id="26" name="직선 연결선 25"/>
          <p:cNvCxnSpPr/>
          <p:nvPr/>
        </p:nvCxnSpPr>
        <p:spPr>
          <a:xfrm>
            <a:off x="4364337" y="1360646"/>
            <a:ext cx="0" cy="4539632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이등변 삼각형 27"/>
          <p:cNvSpPr/>
          <p:nvPr/>
        </p:nvSpPr>
        <p:spPr>
          <a:xfrm rot="5400000">
            <a:off x="4292329" y="3568876"/>
            <a:ext cx="324036" cy="18002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 bwMode="hidden">
          <a:xfrm>
            <a:off x="5035489" y="3873822"/>
            <a:ext cx="303801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dirty="0" smtClean="0">
                <a:latin typeface="나눔바른고딕" pitchFamily="50" charset="-127"/>
                <a:ea typeface="나눔바른고딕" pitchFamily="50" charset="-127"/>
              </a:rPr>
              <a:t>현재 내 위치가 지도에 표시</a:t>
            </a:r>
            <a:endParaRPr lang="en-US" altLang="ko-KR" dirty="0" smtClean="0">
              <a:latin typeface="나눔바른고딕" pitchFamily="50" charset="-127"/>
              <a:ea typeface="나눔바른고딕" pitchFamily="50" charset="-127"/>
            </a:endParaRPr>
          </a:p>
          <a:p>
            <a:endParaRPr lang="en-US" altLang="ko-KR" dirty="0" smtClean="0">
              <a:latin typeface="나눔바른고딕" pitchFamily="50" charset="-127"/>
              <a:ea typeface="나눔바른고딕" pitchFamily="50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dirty="0" smtClean="0">
                <a:latin typeface="나눔바른고딕" pitchFamily="50" charset="-127"/>
                <a:ea typeface="나눔바른고딕" pitchFamily="50" charset="-127"/>
              </a:rPr>
              <a:t>매장까지의 거리가 표시</a:t>
            </a:r>
            <a:endParaRPr lang="ko-KR" altLang="en-US" dirty="0">
              <a:latin typeface="나눔바른고딕" pitchFamily="50" charset="-127"/>
              <a:ea typeface="나눔바른고딕" pitchFamily="50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-40745" y="-4367"/>
            <a:ext cx="9184745" cy="6858000"/>
            <a:chOff x="-30106" y="-14808"/>
            <a:chExt cx="9184745" cy="6858000"/>
          </a:xfrm>
        </p:grpSpPr>
        <p:grpSp>
          <p:nvGrpSpPr>
            <p:cNvPr id="43" name="그룹 42"/>
            <p:cNvGrpSpPr/>
            <p:nvPr/>
          </p:nvGrpSpPr>
          <p:grpSpPr>
            <a:xfrm>
              <a:off x="-30106" y="-14808"/>
              <a:ext cx="9184745" cy="6858000"/>
              <a:chOff x="-30106" y="-14808"/>
              <a:chExt cx="9184745" cy="6858000"/>
            </a:xfrm>
          </p:grpSpPr>
          <p:grpSp>
            <p:nvGrpSpPr>
              <p:cNvPr id="44" name="그룹 43"/>
              <p:cNvGrpSpPr/>
              <p:nvPr/>
            </p:nvGrpSpPr>
            <p:grpSpPr>
              <a:xfrm>
                <a:off x="-30106" y="-14808"/>
                <a:ext cx="9184745" cy="6858000"/>
                <a:chOff x="-30106" y="-14808"/>
                <a:chExt cx="9184745" cy="6858000"/>
              </a:xfrm>
            </p:grpSpPr>
            <p:sp>
              <p:nvSpPr>
                <p:cNvPr id="51" name="직사각형 50"/>
                <p:cNvSpPr/>
                <p:nvPr/>
              </p:nvSpPr>
              <p:spPr>
                <a:xfrm>
                  <a:off x="-27079" y="-14808"/>
                  <a:ext cx="9144000" cy="6858000"/>
                </a:xfrm>
                <a:prstGeom prst="rect">
                  <a:avLst/>
                </a:prstGeom>
                <a:solidFill>
                  <a:schemeClr val="bg1"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52" name="그룹 51"/>
                <p:cNvGrpSpPr/>
                <p:nvPr/>
              </p:nvGrpSpPr>
              <p:grpSpPr>
                <a:xfrm>
                  <a:off x="-30106" y="1781169"/>
                  <a:ext cx="9184745" cy="2799960"/>
                  <a:chOff x="-20373" y="981238"/>
                  <a:chExt cx="9184745" cy="4906169"/>
                </a:xfrm>
              </p:grpSpPr>
              <p:sp>
                <p:nvSpPr>
                  <p:cNvPr id="53" name="직사각형 52"/>
                  <p:cNvSpPr/>
                  <p:nvPr/>
                </p:nvSpPr>
                <p:spPr>
                  <a:xfrm>
                    <a:off x="-20373" y="981238"/>
                    <a:ext cx="9184745" cy="4906169"/>
                  </a:xfrm>
                  <a:prstGeom prst="rect">
                    <a:avLst/>
                  </a:prstGeom>
                  <a:solidFill>
                    <a:srgbClr val="AED581">
                      <a:alpha val="97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grpSp>
                <p:nvGrpSpPr>
                  <p:cNvPr id="54" name="그룹 53"/>
                  <p:cNvGrpSpPr/>
                  <p:nvPr/>
                </p:nvGrpSpPr>
                <p:grpSpPr>
                  <a:xfrm>
                    <a:off x="2044959" y="1592593"/>
                    <a:ext cx="791073" cy="3811464"/>
                    <a:chOff x="1979712" y="1340768"/>
                    <a:chExt cx="864096" cy="4404234"/>
                  </a:xfrm>
                </p:grpSpPr>
                <p:sp>
                  <p:nvSpPr>
                    <p:cNvPr id="55" name="모서리가 둥근 직사각형 54"/>
                    <p:cNvSpPr/>
                    <p:nvPr/>
                  </p:nvSpPr>
                  <p:spPr>
                    <a:xfrm>
                      <a:off x="1979712" y="1340768"/>
                      <a:ext cx="864096" cy="144016"/>
                    </a:xfrm>
                    <a:prstGeom prst="roundRect">
                      <a:avLst/>
                    </a:prstGeom>
                    <a:solidFill>
                      <a:schemeClr val="accent1">
                        <a:alpha val="29000"/>
                      </a:schemeClr>
                    </a:solidFill>
                    <a:ln>
                      <a:noFill/>
                    </a:ln>
                    <a:effectLst>
                      <a:innerShdw blurRad="114300">
                        <a:prstClr val="black">
                          <a:alpha val="19000"/>
                        </a:prstClr>
                      </a:inn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56" name="모서리가 둥근 직사각형 55"/>
                    <p:cNvSpPr/>
                    <p:nvPr/>
                  </p:nvSpPr>
                  <p:spPr>
                    <a:xfrm>
                      <a:off x="2011964" y="5489547"/>
                      <a:ext cx="792089" cy="255455"/>
                    </a:xfrm>
                    <a:prstGeom prst="roundRect">
                      <a:avLst/>
                    </a:prstGeom>
                    <a:solidFill>
                      <a:schemeClr val="accent1">
                        <a:alpha val="23000"/>
                      </a:schemeClr>
                    </a:solidFill>
                    <a:ln>
                      <a:noFill/>
                    </a:ln>
                    <a:effectLst>
                      <a:innerShdw blurRad="114300">
                        <a:prstClr val="black">
                          <a:alpha val="23000"/>
                        </a:prstClr>
                      </a:inn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</p:grpSp>
          </p:grpSp>
          <p:grpSp>
            <p:nvGrpSpPr>
              <p:cNvPr id="45" name="그룹 44"/>
              <p:cNvGrpSpPr/>
              <p:nvPr/>
            </p:nvGrpSpPr>
            <p:grpSpPr>
              <a:xfrm>
                <a:off x="1200482" y="1781169"/>
                <a:ext cx="3168352" cy="2356627"/>
                <a:chOff x="848205" y="2204864"/>
                <a:chExt cx="3168352" cy="2592291"/>
              </a:xfrm>
              <a:effectLst/>
            </p:grpSpPr>
            <p:grpSp>
              <p:nvGrpSpPr>
                <p:cNvPr id="47" name="그룹 46"/>
                <p:cNvGrpSpPr/>
                <p:nvPr/>
              </p:nvGrpSpPr>
              <p:grpSpPr>
                <a:xfrm>
                  <a:off x="848205" y="2204867"/>
                  <a:ext cx="3168352" cy="2592288"/>
                  <a:chOff x="1331640" y="1988840"/>
                  <a:chExt cx="2376264" cy="1728192"/>
                </a:xfrm>
              </p:grpSpPr>
              <p:sp>
                <p:nvSpPr>
                  <p:cNvPr id="49" name="모서리가 둥근 직사각형 20"/>
                  <p:cNvSpPr/>
                  <p:nvPr/>
                </p:nvSpPr>
                <p:spPr>
                  <a:xfrm>
                    <a:off x="1331640" y="1988840"/>
                    <a:ext cx="2376264" cy="172819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76264" h="1728192">
                        <a:moveTo>
                          <a:pt x="0" y="0"/>
                        </a:moveTo>
                        <a:lnTo>
                          <a:pt x="2376264" y="0"/>
                        </a:lnTo>
                        <a:lnTo>
                          <a:pt x="2376264" y="1332140"/>
                        </a:lnTo>
                        <a:cubicBezTo>
                          <a:pt x="2376264" y="1550873"/>
                          <a:pt x="2198945" y="1728192"/>
                          <a:pt x="1980212" y="1728192"/>
                        </a:cubicBezTo>
                        <a:lnTo>
                          <a:pt x="396052" y="1728192"/>
                        </a:lnTo>
                        <a:cubicBezTo>
                          <a:pt x="177319" y="1728192"/>
                          <a:pt x="0" y="1550873"/>
                          <a:pt x="0" y="1332140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0" name="모서리가 둥근 직사각형 49"/>
                  <p:cNvSpPr/>
                  <p:nvPr/>
                </p:nvSpPr>
                <p:spPr>
                  <a:xfrm>
                    <a:off x="2157196" y="3284984"/>
                    <a:ext cx="725152" cy="221073"/>
                  </a:xfrm>
                  <a:prstGeom prst="roundRect">
                    <a:avLst/>
                  </a:prstGeom>
                  <a:solidFill>
                    <a:schemeClr val="accent1">
                      <a:alpha val="23000"/>
                    </a:schemeClr>
                  </a:solidFill>
                  <a:ln>
                    <a:noFill/>
                  </a:ln>
                  <a:effectLst>
                    <a:innerShdw blurRad="114300">
                      <a:prstClr val="black">
                        <a:alpha val="23000"/>
                      </a:prstClr>
                    </a:inn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pic>
              <p:nvPicPr>
                <p:cNvPr id="48" name="Picture 2" descr="C:\Users\Jaewon\Desktop\사본 -Screenshot_20180319-193137.png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69866" y="2204864"/>
                  <a:ext cx="2725030" cy="1656184"/>
                </a:xfrm>
                <a:prstGeom prst="rect">
                  <a:avLst/>
                </a:prstGeom>
                <a:noFill/>
                <a:ln>
                  <a:solidFill>
                    <a:schemeClr val="bg1">
                      <a:lumMod val="75000"/>
                    </a:schemeClr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46" name="TextBox 45"/>
              <p:cNvSpPr txBox="1"/>
              <p:nvPr/>
            </p:nvSpPr>
            <p:spPr>
              <a:xfrm>
                <a:off x="5078223" y="2657928"/>
                <a:ext cx="210987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3200" dirty="0" smtClean="0">
                    <a:solidFill>
                      <a:schemeClr val="bg1"/>
                    </a:solidFill>
                    <a:effectLst>
                      <a:glow rad="228600">
                        <a:schemeClr val="accent5">
                          <a:satMod val="175000"/>
                          <a:alpha val="40000"/>
                        </a:schemeClr>
                      </a:glow>
                    </a:effectLst>
                    <a:latin typeface="1훈화양연화 R" pitchFamily="18" charset="-127"/>
                    <a:ea typeface="1훈화양연화 R" pitchFamily="18" charset="-127"/>
                  </a:rPr>
                  <a:t>3. </a:t>
                </a:r>
                <a:r>
                  <a:rPr lang="ko-KR" altLang="en-US" sz="3200" dirty="0" smtClean="0">
                    <a:solidFill>
                      <a:schemeClr val="bg1"/>
                    </a:solidFill>
                    <a:effectLst>
                      <a:glow rad="228600">
                        <a:schemeClr val="accent5">
                          <a:satMod val="175000"/>
                          <a:alpha val="40000"/>
                        </a:schemeClr>
                      </a:glow>
                    </a:effectLst>
                    <a:latin typeface="1훈화양연화 R" pitchFamily="18" charset="-127"/>
                    <a:ea typeface="1훈화양연화 R" pitchFamily="18" charset="-127"/>
                  </a:rPr>
                  <a:t>주변매장</a:t>
                </a:r>
                <a:endParaRPr lang="ko-KR" altLang="en-US" sz="3200" dirty="0">
                  <a:solidFill>
                    <a:schemeClr val="bg1"/>
                  </a:solidFill>
                  <a:effectLst>
                    <a:glow rad="2286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1훈화양연화 R" pitchFamily="18" charset="-127"/>
                  <a:ea typeface="1훈화양연화 R" pitchFamily="18" charset="-127"/>
                </a:endParaRPr>
              </a:p>
            </p:txBody>
          </p:sp>
        </p:grpSp>
        <p:cxnSp>
          <p:nvCxnSpPr>
            <p:cNvPr id="57" name="직선 연결선 56"/>
            <p:cNvCxnSpPr/>
            <p:nvPr/>
          </p:nvCxnSpPr>
          <p:spPr>
            <a:xfrm>
              <a:off x="2650299" y="2865838"/>
              <a:ext cx="173434" cy="184406"/>
            </a:xfrm>
            <a:prstGeom prst="line">
              <a:avLst/>
            </a:prstGeom>
            <a:ln w="762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 57"/>
            <p:cNvCxnSpPr/>
            <p:nvPr/>
          </p:nvCxnSpPr>
          <p:spPr>
            <a:xfrm flipV="1">
              <a:off x="2784657" y="2682339"/>
              <a:ext cx="304381" cy="377159"/>
            </a:xfrm>
            <a:prstGeom prst="line">
              <a:avLst/>
            </a:prstGeom>
            <a:ln w="762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6613211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1163489" y="1370637"/>
            <a:ext cx="2783603" cy="4675520"/>
            <a:chOff x="1131460" y="1360646"/>
            <a:chExt cx="2783603" cy="4675520"/>
          </a:xfrm>
        </p:grpSpPr>
        <p:pic>
          <p:nvPicPr>
            <p:cNvPr id="3074" name="Picture 2" descr="C:\Users\Jaewon\Desktop\Screenshot_20180320-205154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460" y="1360646"/>
              <a:ext cx="2760996" cy="4675520"/>
            </a:xfrm>
            <a:prstGeom prst="rect">
              <a:avLst/>
            </a:prstGeom>
            <a:noFill/>
            <a:effectLst>
              <a:outerShdw blurRad="2286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모서리가 둥근 직사각형 1"/>
            <p:cNvSpPr/>
            <p:nvPr/>
          </p:nvSpPr>
          <p:spPr>
            <a:xfrm>
              <a:off x="1131460" y="3933056"/>
              <a:ext cx="2783603" cy="648072"/>
            </a:xfrm>
            <a:prstGeom prst="roundRect">
              <a:avLst/>
            </a:prstGeom>
            <a:solidFill>
              <a:srgbClr val="FFFF00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402512" y="265728"/>
            <a:ext cx="3449408" cy="581144"/>
            <a:chOff x="402512" y="260648"/>
            <a:chExt cx="3449408" cy="648072"/>
          </a:xfrm>
        </p:grpSpPr>
        <p:sp>
          <p:nvSpPr>
            <p:cNvPr id="4" name="직사각형 3"/>
            <p:cNvSpPr/>
            <p:nvPr/>
          </p:nvSpPr>
          <p:spPr>
            <a:xfrm>
              <a:off x="402512" y="260648"/>
              <a:ext cx="2801335" cy="648072"/>
            </a:xfrm>
            <a:prstGeom prst="rect">
              <a:avLst/>
            </a:prstGeom>
            <a:solidFill>
              <a:srgbClr val="E6FA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각 삼각형 4"/>
            <p:cNvSpPr/>
            <p:nvPr/>
          </p:nvSpPr>
          <p:spPr>
            <a:xfrm>
              <a:off x="3203848" y="260648"/>
              <a:ext cx="648072" cy="648072"/>
            </a:xfrm>
            <a:prstGeom prst="rtTriangle">
              <a:avLst/>
            </a:prstGeom>
            <a:solidFill>
              <a:srgbClr val="E6FA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직사각형 8"/>
          <p:cNvSpPr/>
          <p:nvPr/>
        </p:nvSpPr>
        <p:spPr>
          <a:xfrm>
            <a:off x="4103410" y="270808"/>
            <a:ext cx="3996982" cy="576064"/>
          </a:xfrm>
          <a:prstGeom prst="rect">
            <a:avLst/>
          </a:prstGeom>
          <a:solidFill>
            <a:srgbClr val="68A2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각 삼각형 9"/>
          <p:cNvSpPr/>
          <p:nvPr/>
        </p:nvSpPr>
        <p:spPr>
          <a:xfrm rot="10800000">
            <a:off x="3455337" y="270808"/>
            <a:ext cx="648072" cy="576064"/>
          </a:xfrm>
          <a:prstGeom prst="rtTriangle">
            <a:avLst/>
          </a:prstGeom>
          <a:solidFill>
            <a:srgbClr val="68A2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그룹 10"/>
          <p:cNvGrpSpPr/>
          <p:nvPr/>
        </p:nvGrpSpPr>
        <p:grpSpPr>
          <a:xfrm>
            <a:off x="8198407" y="270808"/>
            <a:ext cx="618559" cy="725873"/>
            <a:chOff x="8198407" y="270808"/>
            <a:chExt cx="618559" cy="725873"/>
          </a:xfrm>
        </p:grpSpPr>
        <p:sp>
          <p:nvSpPr>
            <p:cNvPr id="18" name="직사각형 17"/>
            <p:cNvSpPr/>
            <p:nvPr/>
          </p:nvSpPr>
          <p:spPr>
            <a:xfrm>
              <a:off x="8198407" y="924673"/>
              <a:ext cx="576064" cy="72008"/>
            </a:xfrm>
            <a:prstGeom prst="rect">
              <a:avLst/>
            </a:prstGeom>
            <a:solidFill>
              <a:srgbClr val="81C3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한쪽 모서리가 잘린 사각형 28"/>
            <p:cNvSpPr/>
            <p:nvPr/>
          </p:nvSpPr>
          <p:spPr>
            <a:xfrm rot="5400000">
              <a:off x="8198407" y="270808"/>
              <a:ext cx="576064" cy="576064"/>
            </a:xfrm>
            <a:prstGeom prst="snip1Rect">
              <a:avLst>
                <a:gd name="adj" fmla="val 28517"/>
              </a:avLst>
            </a:prstGeom>
            <a:solidFill>
              <a:srgbClr val="81C3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8226163" y="270808"/>
              <a:ext cx="59080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 smtClean="0">
                  <a:solidFill>
                    <a:schemeClr val="bg1"/>
                  </a:solidFill>
                  <a:latin typeface="Chaparral Pro Light" pitchFamily="18" charset="0"/>
                </a:rPr>
                <a:t>Take,</a:t>
              </a:r>
            </a:p>
            <a:p>
              <a:pPr algn="ctr"/>
              <a:r>
                <a:rPr lang="en-US" altLang="ko-KR" sz="1600" dirty="0" smtClean="0">
                  <a:solidFill>
                    <a:schemeClr val="bg1"/>
                  </a:solidFill>
                  <a:latin typeface="Chaparral Pro Light" pitchFamily="18" charset="0"/>
                </a:rPr>
                <a:t>Eat</a:t>
              </a:r>
              <a:endParaRPr lang="ko-KR" altLang="en-US" sz="1600" dirty="0">
                <a:solidFill>
                  <a:schemeClr val="bg1"/>
                </a:solidFill>
                <a:latin typeface="Chaparral Pro Light" pitchFamily="18" charset="0"/>
              </a:endParaRPr>
            </a:p>
          </p:txBody>
        </p:sp>
        <p:sp>
          <p:nvSpPr>
            <p:cNvPr id="36" name="직각 삼각형 35"/>
            <p:cNvSpPr/>
            <p:nvPr/>
          </p:nvSpPr>
          <p:spPr>
            <a:xfrm rot="5400000">
              <a:off x="8608888" y="680758"/>
              <a:ext cx="157490" cy="173677"/>
            </a:xfrm>
            <a:prstGeom prst="rtTriangle">
              <a:avLst/>
            </a:prstGeom>
            <a:solidFill>
              <a:srgbClr val="6D79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4355976" y="348912"/>
            <a:ext cx="35517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latin typeface="a흑진주M" pitchFamily="18" charset="-127"/>
                <a:ea typeface="a흑진주M" pitchFamily="18" charset="-127"/>
              </a:rPr>
              <a:t>02</a:t>
            </a:r>
            <a:r>
              <a:rPr lang="en-US" altLang="ko-KR" dirty="0" smtClean="0">
                <a:solidFill>
                  <a:schemeClr val="bg1"/>
                </a:solidFill>
                <a:latin typeface="a흑진주M" pitchFamily="18" charset="-127"/>
                <a:ea typeface="a흑진주M" pitchFamily="18" charset="-127"/>
              </a:rPr>
              <a:t>. </a:t>
            </a:r>
            <a:r>
              <a:rPr lang="ko-KR" altLang="en-US" dirty="0" smtClean="0">
                <a:solidFill>
                  <a:schemeClr val="bg1"/>
                </a:solidFill>
                <a:latin typeface="a흑진주M" pitchFamily="18" charset="-127"/>
                <a:ea typeface="a흑진주M" pitchFamily="18" charset="-127"/>
              </a:rPr>
              <a:t>어플리케이션 소개</a:t>
            </a:r>
            <a:r>
              <a:rPr lang="en-US" altLang="ko-KR" dirty="0" smtClean="0">
                <a:solidFill>
                  <a:schemeClr val="bg1"/>
                </a:solidFill>
                <a:latin typeface="a흑진주L" pitchFamily="18" charset="-127"/>
                <a:ea typeface="a흑진주L" pitchFamily="18" charset="-127"/>
              </a:rPr>
              <a:t>_ </a:t>
            </a:r>
            <a:r>
              <a:rPr lang="ko-KR" altLang="en-US" sz="1600" dirty="0" err="1" smtClean="0">
                <a:solidFill>
                  <a:schemeClr val="bg1"/>
                </a:solidFill>
                <a:latin typeface="a흑진주L" pitchFamily="18" charset="-127"/>
                <a:ea typeface="a흑진주L" pitchFamily="18" charset="-127"/>
              </a:rPr>
              <a:t>즐겨찾</a:t>
            </a:r>
            <a:r>
              <a:rPr lang="ko-KR" altLang="en-US" sz="1600" dirty="0" err="1">
                <a:solidFill>
                  <a:schemeClr val="bg1"/>
                </a:solidFill>
                <a:latin typeface="a흑진주L" pitchFamily="18" charset="-127"/>
                <a:ea typeface="a흑진주L" pitchFamily="18" charset="-127"/>
              </a:rPr>
              <a:t>기</a:t>
            </a:r>
            <a:endParaRPr lang="en-US" altLang="ko-KR" sz="1600" dirty="0" smtClean="0">
              <a:solidFill>
                <a:schemeClr val="bg1"/>
              </a:solidFill>
              <a:latin typeface="a흑진주L" pitchFamily="18" charset="-127"/>
              <a:ea typeface="a흑진주L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542389" y="2373073"/>
            <a:ext cx="7328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solidFill>
                  <a:schemeClr val="bg1"/>
                </a:solidFill>
                <a:latin typeface="Chaparral Pro Light" pitchFamily="18" charset="0"/>
                <a:ea typeface="나눔바른고딕" pitchFamily="50" charset="-127"/>
              </a:rPr>
              <a:t>소비자</a:t>
            </a:r>
            <a:endParaRPr lang="ko-KR" altLang="en-US" sz="1600" dirty="0">
              <a:solidFill>
                <a:schemeClr val="bg1"/>
              </a:solidFill>
              <a:latin typeface="Chaparral Pro Light" pitchFamily="18" charset="0"/>
              <a:ea typeface="나눔바른고딕" pitchFamily="50" charset="-127"/>
            </a:endParaRPr>
          </a:p>
        </p:txBody>
      </p:sp>
      <p:pic>
        <p:nvPicPr>
          <p:cNvPr id="7170" name="Picture 2" descr="C:\Users\Jaewon\Desktop\양진이\dd\Screenshot_20180319-20133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4067" y="1360646"/>
            <a:ext cx="2760996" cy="4675520"/>
          </a:xfrm>
          <a:prstGeom prst="rect">
            <a:avLst/>
          </a:prstGeom>
          <a:noFill/>
          <a:effectLst>
            <a:outerShdw blurRad="2286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직선 연결선 22"/>
          <p:cNvCxnSpPr/>
          <p:nvPr/>
        </p:nvCxnSpPr>
        <p:spPr>
          <a:xfrm>
            <a:off x="4364337" y="1360646"/>
            <a:ext cx="0" cy="4539632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이등변 삼각형 23"/>
          <p:cNvSpPr/>
          <p:nvPr/>
        </p:nvSpPr>
        <p:spPr>
          <a:xfrm rot="5400000">
            <a:off x="4293946" y="2754840"/>
            <a:ext cx="324036" cy="18002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4882271" y="2682832"/>
            <a:ext cx="1005403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ko-KR" altLang="en-US" dirty="0" err="1" smtClean="0">
                <a:solidFill>
                  <a:schemeClr val="bg1"/>
                </a:solidFill>
                <a:latin typeface="나눔바른고딕 Light" pitchFamily="50" charset="-127"/>
                <a:ea typeface="나눔바른고딕 Light" pitchFamily="50" charset="-127"/>
              </a:rPr>
              <a:t>즐겨찾</a:t>
            </a:r>
            <a:r>
              <a:rPr lang="ko-KR" altLang="en-US" dirty="0" err="1">
                <a:solidFill>
                  <a:schemeClr val="bg1"/>
                </a:solidFill>
                <a:latin typeface="나눔바른고딕 Light" pitchFamily="50" charset="-127"/>
                <a:ea typeface="나눔바른고딕 Light" pitchFamily="50" charset="-127"/>
              </a:rPr>
              <a:t>기</a:t>
            </a:r>
            <a:endParaRPr lang="ko-KR" altLang="en-US" dirty="0">
              <a:solidFill>
                <a:schemeClr val="bg1"/>
              </a:solidFill>
              <a:latin typeface="나눔바른고딕 Light" pitchFamily="50" charset="-127"/>
              <a:ea typeface="나눔바른고딕 Light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804484" y="3280632"/>
            <a:ext cx="30572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 Light" pitchFamily="50" charset="-127"/>
                <a:ea typeface="나눔바른고딕 Light" pitchFamily="50" charset="-127"/>
              </a:rPr>
              <a:t>자신이 자주 찾는</a:t>
            </a:r>
            <a:endParaRPr lang="en-US" altLang="ko-KR" dirty="0">
              <a:latin typeface="나눔바른고딕 Light" pitchFamily="50" charset="-127"/>
              <a:ea typeface="나눔바른고딕 Light" pitchFamily="50" charset="-127"/>
            </a:endParaRPr>
          </a:p>
          <a:p>
            <a:r>
              <a:rPr lang="ko-KR" altLang="en-US" dirty="0">
                <a:latin typeface="나눔바른고딕 Light" pitchFamily="50" charset="-127"/>
                <a:ea typeface="나눔바른고딕 Light" pitchFamily="50" charset="-127"/>
              </a:rPr>
              <a:t>매장</a:t>
            </a:r>
            <a:r>
              <a:rPr lang="en-US" altLang="ko-KR" dirty="0">
                <a:latin typeface="나눔바른고딕 Light" pitchFamily="50" charset="-127"/>
                <a:ea typeface="나눔바른고딕 Light" pitchFamily="50" charset="-127"/>
              </a:rPr>
              <a:t>/</a:t>
            </a:r>
            <a:r>
              <a:rPr lang="ko-KR" altLang="en-US" dirty="0">
                <a:latin typeface="나눔바른고딕 Light" pitchFamily="50" charset="-127"/>
                <a:ea typeface="나눔바른고딕 Light" pitchFamily="50" charset="-127"/>
              </a:rPr>
              <a:t>메뉴를 </a:t>
            </a:r>
            <a:r>
              <a:rPr lang="ko-KR" altLang="en-US" dirty="0" err="1">
                <a:latin typeface="나눔바른고딕 Light" pitchFamily="50" charset="-127"/>
                <a:ea typeface="나눔바른고딕 Light" pitchFamily="50" charset="-127"/>
              </a:rPr>
              <a:t>즐겨찾기</a:t>
            </a:r>
            <a:r>
              <a:rPr lang="ko-KR" altLang="en-US" dirty="0">
                <a:latin typeface="나눔바른고딕 Light" pitchFamily="50" charset="-127"/>
                <a:ea typeface="나눔바른고딕 Light" pitchFamily="50" charset="-127"/>
              </a:rPr>
              <a:t> 해놓으면</a:t>
            </a:r>
            <a:endParaRPr lang="en-US" altLang="ko-KR" dirty="0">
              <a:latin typeface="나눔바른고딕 Light" pitchFamily="50" charset="-127"/>
              <a:ea typeface="나눔바른고딕 Light" pitchFamily="50" charset="-127"/>
            </a:endParaRPr>
          </a:p>
        </p:txBody>
      </p:sp>
      <p:pic>
        <p:nvPicPr>
          <p:cNvPr id="7173" name="Picture 5" descr="C:\Users\Jaewon\Desktop\양진이\dd\Screenshot_20180319-20165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3489" y="1360646"/>
            <a:ext cx="2760996" cy="4675520"/>
          </a:xfrm>
          <a:prstGeom prst="rect">
            <a:avLst/>
          </a:prstGeom>
          <a:noFill/>
          <a:effectLst>
            <a:outerShdw blurRad="2286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4808344" y="4211796"/>
            <a:ext cx="3724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>
                <a:latin typeface="나눔바른고딕 Light" pitchFamily="50" charset="-127"/>
                <a:ea typeface="나눔바른고딕 Light" pitchFamily="50" charset="-127"/>
              </a:rPr>
              <a:t>즐겨찾기</a:t>
            </a:r>
            <a:r>
              <a:rPr lang="ko-KR" altLang="en-US" dirty="0" smtClean="0">
                <a:latin typeface="나눔바른고딕 Light" pitchFamily="50" charset="-127"/>
                <a:ea typeface="나눔바른고딕 Light" pitchFamily="50" charset="-127"/>
              </a:rPr>
              <a:t> 탭에서 </a:t>
            </a:r>
            <a:r>
              <a:rPr lang="ko-KR" altLang="en-US" dirty="0" smtClean="0">
                <a:latin typeface="나눔바른고딕" pitchFamily="50" charset="-127"/>
                <a:ea typeface="나눔바른고딕" pitchFamily="50" charset="-127"/>
              </a:rPr>
              <a:t>빠르게</a:t>
            </a:r>
            <a:r>
              <a:rPr lang="ko-KR" altLang="en-US" dirty="0" smtClean="0">
                <a:latin typeface="나눔바른고딕 Light" pitchFamily="50" charset="-127"/>
                <a:ea typeface="나눔바른고딕 Light" pitchFamily="50" charset="-127"/>
              </a:rPr>
              <a:t> 찾아볼 수 있다</a:t>
            </a:r>
            <a:endParaRPr lang="ko-KR" altLang="en-US" dirty="0">
              <a:latin typeface="나눔바른고딕 Light" pitchFamily="50" charset="-127"/>
              <a:ea typeface="나눔바른고딕 Light" pitchFamily="50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-9625" y="-7495"/>
            <a:ext cx="9184745" cy="6858000"/>
            <a:chOff x="-30106" y="-14808"/>
            <a:chExt cx="9184745" cy="6858000"/>
          </a:xfrm>
        </p:grpSpPr>
        <p:grpSp>
          <p:nvGrpSpPr>
            <p:cNvPr id="33" name="그룹 32"/>
            <p:cNvGrpSpPr/>
            <p:nvPr/>
          </p:nvGrpSpPr>
          <p:grpSpPr>
            <a:xfrm>
              <a:off x="-30106" y="-14808"/>
              <a:ext cx="9184745" cy="6858000"/>
              <a:chOff x="-30106" y="-14808"/>
              <a:chExt cx="9184745" cy="6858000"/>
            </a:xfrm>
          </p:grpSpPr>
          <p:grpSp>
            <p:nvGrpSpPr>
              <p:cNvPr id="34" name="그룹 33"/>
              <p:cNvGrpSpPr/>
              <p:nvPr/>
            </p:nvGrpSpPr>
            <p:grpSpPr>
              <a:xfrm>
                <a:off x="-30106" y="-14808"/>
                <a:ext cx="9184745" cy="6858000"/>
                <a:chOff x="-30106" y="-14808"/>
                <a:chExt cx="9184745" cy="6858000"/>
              </a:xfrm>
            </p:grpSpPr>
            <p:sp>
              <p:nvSpPr>
                <p:cNvPr id="42" name="직사각형 41"/>
                <p:cNvSpPr/>
                <p:nvPr/>
              </p:nvSpPr>
              <p:spPr>
                <a:xfrm>
                  <a:off x="-27079" y="-14808"/>
                  <a:ext cx="9144000" cy="6858000"/>
                </a:xfrm>
                <a:prstGeom prst="rect">
                  <a:avLst/>
                </a:prstGeom>
                <a:solidFill>
                  <a:schemeClr val="bg1"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43" name="그룹 42"/>
                <p:cNvGrpSpPr/>
                <p:nvPr/>
              </p:nvGrpSpPr>
              <p:grpSpPr>
                <a:xfrm>
                  <a:off x="-30106" y="1781169"/>
                  <a:ext cx="9184745" cy="2799960"/>
                  <a:chOff x="-20373" y="981238"/>
                  <a:chExt cx="9184745" cy="4906169"/>
                </a:xfrm>
              </p:grpSpPr>
              <p:sp>
                <p:nvSpPr>
                  <p:cNvPr id="44" name="직사각형 43"/>
                  <p:cNvSpPr/>
                  <p:nvPr/>
                </p:nvSpPr>
                <p:spPr>
                  <a:xfrm>
                    <a:off x="-20373" y="981238"/>
                    <a:ext cx="9184745" cy="4906169"/>
                  </a:xfrm>
                  <a:prstGeom prst="rect">
                    <a:avLst/>
                  </a:prstGeom>
                  <a:solidFill>
                    <a:srgbClr val="AED581">
                      <a:alpha val="97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grpSp>
                <p:nvGrpSpPr>
                  <p:cNvPr id="45" name="그룹 44"/>
                  <p:cNvGrpSpPr/>
                  <p:nvPr/>
                </p:nvGrpSpPr>
                <p:grpSpPr>
                  <a:xfrm>
                    <a:off x="2044959" y="1592593"/>
                    <a:ext cx="791073" cy="3811464"/>
                    <a:chOff x="1979712" y="1340768"/>
                    <a:chExt cx="864096" cy="4404234"/>
                  </a:xfrm>
                </p:grpSpPr>
                <p:sp>
                  <p:nvSpPr>
                    <p:cNvPr id="46" name="모서리가 둥근 직사각형 45"/>
                    <p:cNvSpPr/>
                    <p:nvPr/>
                  </p:nvSpPr>
                  <p:spPr>
                    <a:xfrm>
                      <a:off x="1979712" y="1340768"/>
                      <a:ext cx="864096" cy="144016"/>
                    </a:xfrm>
                    <a:prstGeom prst="roundRect">
                      <a:avLst/>
                    </a:prstGeom>
                    <a:solidFill>
                      <a:schemeClr val="accent1">
                        <a:alpha val="29000"/>
                      </a:schemeClr>
                    </a:solidFill>
                    <a:ln>
                      <a:noFill/>
                    </a:ln>
                    <a:effectLst>
                      <a:innerShdw blurRad="114300">
                        <a:prstClr val="black">
                          <a:alpha val="19000"/>
                        </a:prstClr>
                      </a:inn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47" name="모서리가 둥근 직사각형 46"/>
                    <p:cNvSpPr/>
                    <p:nvPr/>
                  </p:nvSpPr>
                  <p:spPr>
                    <a:xfrm>
                      <a:off x="2011964" y="5489547"/>
                      <a:ext cx="792089" cy="255455"/>
                    </a:xfrm>
                    <a:prstGeom prst="roundRect">
                      <a:avLst/>
                    </a:prstGeom>
                    <a:solidFill>
                      <a:schemeClr val="accent1">
                        <a:alpha val="23000"/>
                      </a:schemeClr>
                    </a:solidFill>
                    <a:ln>
                      <a:noFill/>
                    </a:ln>
                    <a:effectLst>
                      <a:innerShdw blurRad="114300">
                        <a:prstClr val="black">
                          <a:alpha val="23000"/>
                        </a:prstClr>
                      </a:inn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</p:grpSp>
          </p:grpSp>
          <p:grpSp>
            <p:nvGrpSpPr>
              <p:cNvPr id="35" name="그룹 34"/>
              <p:cNvGrpSpPr/>
              <p:nvPr/>
            </p:nvGrpSpPr>
            <p:grpSpPr>
              <a:xfrm>
                <a:off x="1200482" y="1781169"/>
                <a:ext cx="3168352" cy="2356627"/>
                <a:chOff x="848205" y="2204864"/>
                <a:chExt cx="3168352" cy="2592291"/>
              </a:xfrm>
              <a:effectLst/>
            </p:grpSpPr>
            <p:grpSp>
              <p:nvGrpSpPr>
                <p:cNvPr id="38" name="그룹 37"/>
                <p:cNvGrpSpPr/>
                <p:nvPr/>
              </p:nvGrpSpPr>
              <p:grpSpPr>
                <a:xfrm>
                  <a:off x="848205" y="2204867"/>
                  <a:ext cx="3168352" cy="2592288"/>
                  <a:chOff x="1331640" y="1988840"/>
                  <a:chExt cx="2376264" cy="1728192"/>
                </a:xfrm>
              </p:grpSpPr>
              <p:sp>
                <p:nvSpPr>
                  <p:cNvPr id="40" name="모서리가 둥근 직사각형 20"/>
                  <p:cNvSpPr/>
                  <p:nvPr/>
                </p:nvSpPr>
                <p:spPr>
                  <a:xfrm>
                    <a:off x="1331640" y="1988840"/>
                    <a:ext cx="2376264" cy="172819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76264" h="1728192">
                        <a:moveTo>
                          <a:pt x="0" y="0"/>
                        </a:moveTo>
                        <a:lnTo>
                          <a:pt x="2376264" y="0"/>
                        </a:lnTo>
                        <a:lnTo>
                          <a:pt x="2376264" y="1332140"/>
                        </a:lnTo>
                        <a:cubicBezTo>
                          <a:pt x="2376264" y="1550873"/>
                          <a:pt x="2198945" y="1728192"/>
                          <a:pt x="1980212" y="1728192"/>
                        </a:cubicBezTo>
                        <a:lnTo>
                          <a:pt x="396052" y="1728192"/>
                        </a:lnTo>
                        <a:cubicBezTo>
                          <a:pt x="177319" y="1728192"/>
                          <a:pt x="0" y="1550873"/>
                          <a:pt x="0" y="1332140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1" name="모서리가 둥근 직사각형 40"/>
                  <p:cNvSpPr/>
                  <p:nvPr/>
                </p:nvSpPr>
                <p:spPr>
                  <a:xfrm>
                    <a:off x="2157196" y="3284984"/>
                    <a:ext cx="725152" cy="221073"/>
                  </a:xfrm>
                  <a:prstGeom prst="roundRect">
                    <a:avLst/>
                  </a:prstGeom>
                  <a:solidFill>
                    <a:schemeClr val="accent1">
                      <a:alpha val="23000"/>
                    </a:schemeClr>
                  </a:solidFill>
                  <a:ln>
                    <a:noFill/>
                  </a:ln>
                  <a:effectLst>
                    <a:innerShdw blurRad="114300">
                      <a:prstClr val="black">
                        <a:alpha val="23000"/>
                      </a:prstClr>
                    </a:inn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pic>
              <p:nvPicPr>
                <p:cNvPr id="39" name="Picture 2" descr="C:\Users\Jaewon\Desktop\사본 -Screenshot_20180319-193137.png"/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69866" y="2204864"/>
                  <a:ext cx="2725030" cy="1656184"/>
                </a:xfrm>
                <a:prstGeom prst="rect">
                  <a:avLst/>
                </a:prstGeom>
                <a:noFill/>
                <a:ln>
                  <a:solidFill>
                    <a:schemeClr val="bg1">
                      <a:lumMod val="75000"/>
                    </a:schemeClr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37" name="TextBox 36"/>
              <p:cNvSpPr txBox="1"/>
              <p:nvPr/>
            </p:nvSpPr>
            <p:spPr>
              <a:xfrm>
                <a:off x="5078223" y="2657928"/>
                <a:ext cx="211468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3200" dirty="0" smtClean="0">
                    <a:solidFill>
                      <a:schemeClr val="bg1"/>
                    </a:solidFill>
                    <a:effectLst>
                      <a:glow rad="228600">
                        <a:schemeClr val="accent5">
                          <a:satMod val="175000"/>
                          <a:alpha val="40000"/>
                        </a:schemeClr>
                      </a:glow>
                    </a:effectLst>
                    <a:latin typeface="1훈화양연화 R" pitchFamily="18" charset="-127"/>
                    <a:ea typeface="1훈화양연화 R" pitchFamily="18" charset="-127"/>
                  </a:rPr>
                  <a:t>4. </a:t>
                </a:r>
                <a:r>
                  <a:rPr lang="ko-KR" altLang="en-US" sz="3200" dirty="0" err="1" smtClean="0">
                    <a:solidFill>
                      <a:schemeClr val="bg1"/>
                    </a:solidFill>
                    <a:effectLst>
                      <a:glow rad="228600">
                        <a:schemeClr val="accent5">
                          <a:satMod val="175000"/>
                          <a:alpha val="40000"/>
                        </a:schemeClr>
                      </a:glow>
                    </a:effectLst>
                    <a:latin typeface="1훈화양연화 R" pitchFamily="18" charset="-127"/>
                    <a:ea typeface="1훈화양연화 R" pitchFamily="18" charset="-127"/>
                  </a:rPr>
                  <a:t>즐겨찾기</a:t>
                </a:r>
                <a:endParaRPr lang="ko-KR" altLang="en-US" sz="3200" dirty="0">
                  <a:solidFill>
                    <a:schemeClr val="bg1"/>
                  </a:solidFill>
                  <a:effectLst>
                    <a:glow rad="2286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1훈화양연화 R" pitchFamily="18" charset="-127"/>
                  <a:ea typeface="1훈화양연화 R" pitchFamily="18" charset="-127"/>
                </a:endParaRPr>
              </a:p>
            </p:txBody>
          </p:sp>
        </p:grpSp>
        <p:cxnSp>
          <p:nvCxnSpPr>
            <p:cNvPr id="48" name="직선 연결선 47"/>
            <p:cNvCxnSpPr/>
            <p:nvPr/>
          </p:nvCxnSpPr>
          <p:spPr>
            <a:xfrm>
              <a:off x="3168788" y="2841427"/>
              <a:ext cx="173434" cy="184406"/>
            </a:xfrm>
            <a:prstGeom prst="line">
              <a:avLst/>
            </a:prstGeom>
            <a:ln w="762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 48"/>
            <p:cNvCxnSpPr/>
            <p:nvPr/>
          </p:nvCxnSpPr>
          <p:spPr>
            <a:xfrm flipV="1">
              <a:off x="3303146" y="2657928"/>
              <a:ext cx="304381" cy="377159"/>
            </a:xfrm>
            <a:prstGeom prst="line">
              <a:avLst/>
            </a:prstGeom>
            <a:ln w="762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8397520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71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/>
          <p:cNvGrpSpPr/>
          <p:nvPr/>
        </p:nvGrpSpPr>
        <p:grpSpPr>
          <a:xfrm>
            <a:off x="402512" y="265728"/>
            <a:ext cx="3449408" cy="581144"/>
            <a:chOff x="402512" y="260648"/>
            <a:chExt cx="3449408" cy="648072"/>
          </a:xfrm>
        </p:grpSpPr>
        <p:sp>
          <p:nvSpPr>
            <p:cNvPr id="4" name="직사각형 3"/>
            <p:cNvSpPr/>
            <p:nvPr/>
          </p:nvSpPr>
          <p:spPr>
            <a:xfrm>
              <a:off x="402512" y="260648"/>
              <a:ext cx="2801335" cy="648072"/>
            </a:xfrm>
            <a:prstGeom prst="rect">
              <a:avLst/>
            </a:prstGeom>
            <a:solidFill>
              <a:srgbClr val="E6FA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각 삼각형 4"/>
            <p:cNvSpPr/>
            <p:nvPr/>
          </p:nvSpPr>
          <p:spPr>
            <a:xfrm>
              <a:off x="3203848" y="260648"/>
              <a:ext cx="648072" cy="648072"/>
            </a:xfrm>
            <a:prstGeom prst="rtTriangle">
              <a:avLst/>
            </a:prstGeom>
            <a:solidFill>
              <a:srgbClr val="E6FA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직사각형 8"/>
          <p:cNvSpPr/>
          <p:nvPr/>
        </p:nvSpPr>
        <p:spPr>
          <a:xfrm>
            <a:off x="4103410" y="270808"/>
            <a:ext cx="3996982" cy="576064"/>
          </a:xfrm>
          <a:prstGeom prst="rect">
            <a:avLst/>
          </a:prstGeom>
          <a:solidFill>
            <a:srgbClr val="68A2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각 삼각형 9"/>
          <p:cNvSpPr/>
          <p:nvPr/>
        </p:nvSpPr>
        <p:spPr>
          <a:xfrm rot="10800000">
            <a:off x="3455337" y="270808"/>
            <a:ext cx="648072" cy="576064"/>
          </a:xfrm>
          <a:prstGeom prst="rtTriangle">
            <a:avLst/>
          </a:prstGeom>
          <a:solidFill>
            <a:srgbClr val="68A2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그룹 10"/>
          <p:cNvGrpSpPr/>
          <p:nvPr/>
        </p:nvGrpSpPr>
        <p:grpSpPr>
          <a:xfrm>
            <a:off x="8198407" y="270808"/>
            <a:ext cx="618559" cy="725873"/>
            <a:chOff x="8198407" y="270808"/>
            <a:chExt cx="618559" cy="725873"/>
          </a:xfrm>
        </p:grpSpPr>
        <p:sp>
          <p:nvSpPr>
            <p:cNvPr id="18" name="직사각형 17"/>
            <p:cNvSpPr/>
            <p:nvPr/>
          </p:nvSpPr>
          <p:spPr>
            <a:xfrm>
              <a:off x="8198407" y="924673"/>
              <a:ext cx="576064" cy="72008"/>
            </a:xfrm>
            <a:prstGeom prst="rect">
              <a:avLst/>
            </a:prstGeom>
            <a:solidFill>
              <a:srgbClr val="81C3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한쪽 모서리가 잘린 사각형 28"/>
            <p:cNvSpPr/>
            <p:nvPr/>
          </p:nvSpPr>
          <p:spPr>
            <a:xfrm rot="5400000">
              <a:off x="8198407" y="270808"/>
              <a:ext cx="576064" cy="576064"/>
            </a:xfrm>
            <a:prstGeom prst="snip1Rect">
              <a:avLst>
                <a:gd name="adj" fmla="val 28517"/>
              </a:avLst>
            </a:prstGeom>
            <a:solidFill>
              <a:srgbClr val="81C3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8226163" y="270808"/>
              <a:ext cx="59080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 smtClean="0">
                  <a:solidFill>
                    <a:schemeClr val="bg1"/>
                  </a:solidFill>
                  <a:latin typeface="Chaparral Pro Light" pitchFamily="18" charset="0"/>
                </a:rPr>
                <a:t>Take,</a:t>
              </a:r>
            </a:p>
            <a:p>
              <a:pPr algn="ctr"/>
              <a:r>
                <a:rPr lang="en-US" altLang="ko-KR" sz="1600" dirty="0" smtClean="0">
                  <a:solidFill>
                    <a:schemeClr val="bg1"/>
                  </a:solidFill>
                  <a:latin typeface="Chaparral Pro Light" pitchFamily="18" charset="0"/>
                </a:rPr>
                <a:t>Eat</a:t>
              </a:r>
              <a:endParaRPr lang="ko-KR" altLang="en-US" sz="1600" dirty="0">
                <a:solidFill>
                  <a:schemeClr val="bg1"/>
                </a:solidFill>
                <a:latin typeface="Chaparral Pro Light" pitchFamily="18" charset="0"/>
              </a:endParaRPr>
            </a:p>
          </p:txBody>
        </p:sp>
        <p:sp>
          <p:nvSpPr>
            <p:cNvPr id="36" name="직각 삼각형 35"/>
            <p:cNvSpPr/>
            <p:nvPr/>
          </p:nvSpPr>
          <p:spPr>
            <a:xfrm rot="5400000">
              <a:off x="8608888" y="680758"/>
              <a:ext cx="157490" cy="173677"/>
            </a:xfrm>
            <a:prstGeom prst="rtTriangle">
              <a:avLst/>
            </a:prstGeom>
            <a:solidFill>
              <a:srgbClr val="6D79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4355976" y="348912"/>
            <a:ext cx="35517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latin typeface="a흑진주M" pitchFamily="18" charset="-127"/>
                <a:ea typeface="a흑진주M" pitchFamily="18" charset="-127"/>
              </a:rPr>
              <a:t>02</a:t>
            </a:r>
            <a:r>
              <a:rPr lang="en-US" altLang="ko-KR" dirty="0" smtClean="0">
                <a:solidFill>
                  <a:schemeClr val="bg1"/>
                </a:solidFill>
                <a:latin typeface="a흑진주M" pitchFamily="18" charset="-127"/>
                <a:ea typeface="a흑진주M" pitchFamily="18" charset="-127"/>
              </a:rPr>
              <a:t>. </a:t>
            </a:r>
            <a:r>
              <a:rPr lang="ko-KR" altLang="en-US" dirty="0" smtClean="0">
                <a:solidFill>
                  <a:schemeClr val="bg1"/>
                </a:solidFill>
                <a:latin typeface="a흑진주M" pitchFamily="18" charset="-127"/>
                <a:ea typeface="a흑진주M" pitchFamily="18" charset="-127"/>
              </a:rPr>
              <a:t>어플리케이션 소개</a:t>
            </a:r>
            <a:r>
              <a:rPr lang="en-US" altLang="ko-KR" dirty="0" smtClean="0">
                <a:solidFill>
                  <a:schemeClr val="bg1"/>
                </a:solidFill>
                <a:latin typeface="a흑진주L" pitchFamily="18" charset="-127"/>
                <a:ea typeface="a흑진주L" pitchFamily="18" charset="-127"/>
              </a:rPr>
              <a:t>_ </a:t>
            </a:r>
            <a:r>
              <a:rPr lang="ko-KR" altLang="en-US" sz="1600" dirty="0" smtClean="0">
                <a:solidFill>
                  <a:schemeClr val="bg1"/>
                </a:solidFill>
                <a:latin typeface="a흑진주L" pitchFamily="18" charset="-127"/>
                <a:ea typeface="a흑진주L" pitchFamily="18" charset="-127"/>
              </a:rPr>
              <a:t>내 정보</a:t>
            </a:r>
            <a:endParaRPr lang="en-US" altLang="ko-KR" sz="1600" dirty="0" smtClean="0">
              <a:solidFill>
                <a:schemeClr val="bg1"/>
              </a:solidFill>
              <a:latin typeface="a흑진주L" pitchFamily="18" charset="-127"/>
              <a:ea typeface="a흑진주L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542389" y="2373073"/>
            <a:ext cx="7328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solidFill>
                  <a:schemeClr val="bg1"/>
                </a:solidFill>
                <a:latin typeface="Chaparral Pro Light" pitchFamily="18" charset="0"/>
                <a:ea typeface="나눔바른고딕" pitchFamily="50" charset="-127"/>
              </a:rPr>
              <a:t>소비자</a:t>
            </a:r>
            <a:endParaRPr lang="ko-KR" altLang="en-US" sz="1600" dirty="0">
              <a:solidFill>
                <a:schemeClr val="bg1"/>
              </a:solidFill>
              <a:latin typeface="Chaparral Pro Light" pitchFamily="18" charset="0"/>
              <a:ea typeface="나눔바른고딕" pitchFamily="50" charset="-127"/>
            </a:endParaRPr>
          </a:p>
        </p:txBody>
      </p:sp>
      <p:pic>
        <p:nvPicPr>
          <p:cNvPr id="9218" name="Picture 2" descr="C:\Users\Jaewon\Desktop\종다리\Screenshot_20180320-17512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2101" y="1159024"/>
            <a:ext cx="2511563" cy="4464496"/>
          </a:xfrm>
          <a:prstGeom prst="rect">
            <a:avLst/>
          </a:prstGeom>
          <a:noFill/>
          <a:effectLst>
            <a:glow rad="101600">
              <a:schemeClr val="accent3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9" name="Picture 3" descr="C:\Users\Jaewon\Desktop\종다리\Screenshot_20180320-18031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3245" y="1159024"/>
            <a:ext cx="2511563" cy="4464496"/>
          </a:xfrm>
          <a:prstGeom prst="rect">
            <a:avLst/>
          </a:prstGeom>
          <a:noFill/>
          <a:effectLst>
            <a:glow rad="101600">
              <a:schemeClr val="accent3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769305" y="5992282"/>
            <a:ext cx="5468164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  <a:latin typeface="나눔바른고딕 Light" pitchFamily="50" charset="-127"/>
                <a:ea typeface="나눔바른고딕 Light" pitchFamily="50" charset="-127"/>
              </a:rPr>
              <a:t>내 </a:t>
            </a:r>
            <a:r>
              <a:rPr lang="ko-KR" altLang="en-US" dirty="0" err="1" smtClean="0">
                <a:solidFill>
                  <a:schemeClr val="bg1"/>
                </a:solidFill>
                <a:latin typeface="나눔바른고딕 Light" pitchFamily="50" charset="-127"/>
                <a:ea typeface="나눔바른고딕 Light" pitchFamily="50" charset="-127"/>
              </a:rPr>
              <a:t>정보탭에서</a:t>
            </a:r>
            <a:r>
              <a:rPr lang="ko-KR" altLang="en-US" dirty="0" smtClean="0">
                <a:solidFill>
                  <a:schemeClr val="bg1"/>
                </a:solidFill>
                <a:latin typeface="나눔바른고딕 Light" pitchFamily="50" charset="-127"/>
                <a:ea typeface="나눔바른고딕 Light" pitchFamily="50" charset="-127"/>
              </a:rPr>
              <a:t> 주문 내역과 내 정보를 수정</a:t>
            </a:r>
            <a:r>
              <a:rPr lang="en-US" altLang="ko-KR" dirty="0" smtClean="0">
                <a:solidFill>
                  <a:schemeClr val="bg1"/>
                </a:solidFill>
                <a:latin typeface="나눔바른고딕 Light" pitchFamily="50" charset="-127"/>
                <a:ea typeface="나눔바른고딕 Light" pitchFamily="50" charset="-127"/>
              </a:rPr>
              <a:t>/</a:t>
            </a:r>
            <a:r>
              <a:rPr lang="ko-KR" altLang="en-US" dirty="0" smtClean="0">
                <a:solidFill>
                  <a:schemeClr val="bg1"/>
                </a:solidFill>
                <a:latin typeface="나눔바른고딕 Light" pitchFamily="50" charset="-127"/>
                <a:ea typeface="나눔바른고딕 Light" pitchFamily="50" charset="-127"/>
              </a:rPr>
              <a:t>관리 할 수 있다</a:t>
            </a:r>
            <a:endParaRPr lang="ko-KR" altLang="en-US" dirty="0">
              <a:solidFill>
                <a:schemeClr val="bg1"/>
              </a:solidFill>
              <a:latin typeface="나눔바른고딕 Light" pitchFamily="50" charset="-127"/>
              <a:ea typeface="나눔바른고딕 Light" pitchFamily="50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-9625" y="0"/>
            <a:ext cx="9184745" cy="6858000"/>
            <a:chOff x="-30106" y="-14808"/>
            <a:chExt cx="9184745" cy="6858000"/>
          </a:xfrm>
        </p:grpSpPr>
        <p:grpSp>
          <p:nvGrpSpPr>
            <p:cNvPr id="22" name="그룹 21"/>
            <p:cNvGrpSpPr/>
            <p:nvPr/>
          </p:nvGrpSpPr>
          <p:grpSpPr>
            <a:xfrm>
              <a:off x="-30106" y="-14808"/>
              <a:ext cx="9184745" cy="6858000"/>
              <a:chOff x="-30106" y="-14808"/>
              <a:chExt cx="9184745" cy="6858000"/>
            </a:xfrm>
          </p:grpSpPr>
          <p:grpSp>
            <p:nvGrpSpPr>
              <p:cNvPr id="23" name="그룹 22"/>
              <p:cNvGrpSpPr/>
              <p:nvPr/>
            </p:nvGrpSpPr>
            <p:grpSpPr>
              <a:xfrm>
                <a:off x="-30106" y="-14808"/>
                <a:ext cx="9184745" cy="6858000"/>
                <a:chOff x="-30106" y="-14808"/>
                <a:chExt cx="9184745" cy="6858000"/>
              </a:xfrm>
            </p:grpSpPr>
            <p:sp>
              <p:nvSpPr>
                <p:cNvPr id="34" name="직사각형 33"/>
                <p:cNvSpPr/>
                <p:nvPr/>
              </p:nvSpPr>
              <p:spPr>
                <a:xfrm>
                  <a:off x="-27079" y="-14808"/>
                  <a:ext cx="9144000" cy="6858000"/>
                </a:xfrm>
                <a:prstGeom prst="rect">
                  <a:avLst/>
                </a:prstGeom>
                <a:solidFill>
                  <a:schemeClr val="bg1"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35" name="그룹 34"/>
                <p:cNvGrpSpPr/>
                <p:nvPr/>
              </p:nvGrpSpPr>
              <p:grpSpPr>
                <a:xfrm>
                  <a:off x="-30106" y="1781169"/>
                  <a:ext cx="9184745" cy="2799960"/>
                  <a:chOff x="-20373" y="981238"/>
                  <a:chExt cx="9184745" cy="4906169"/>
                </a:xfrm>
              </p:grpSpPr>
              <p:sp>
                <p:nvSpPr>
                  <p:cNvPr id="37" name="직사각형 36"/>
                  <p:cNvSpPr/>
                  <p:nvPr/>
                </p:nvSpPr>
                <p:spPr>
                  <a:xfrm>
                    <a:off x="-20373" y="981238"/>
                    <a:ext cx="9184745" cy="4906169"/>
                  </a:xfrm>
                  <a:prstGeom prst="rect">
                    <a:avLst/>
                  </a:prstGeom>
                  <a:solidFill>
                    <a:srgbClr val="AED581">
                      <a:alpha val="97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grpSp>
                <p:nvGrpSpPr>
                  <p:cNvPr id="38" name="그룹 37"/>
                  <p:cNvGrpSpPr/>
                  <p:nvPr/>
                </p:nvGrpSpPr>
                <p:grpSpPr>
                  <a:xfrm>
                    <a:off x="2044959" y="1592593"/>
                    <a:ext cx="791073" cy="3811464"/>
                    <a:chOff x="1979712" y="1340768"/>
                    <a:chExt cx="864096" cy="4404234"/>
                  </a:xfrm>
                </p:grpSpPr>
                <p:sp>
                  <p:nvSpPr>
                    <p:cNvPr id="39" name="모서리가 둥근 직사각형 38"/>
                    <p:cNvSpPr/>
                    <p:nvPr/>
                  </p:nvSpPr>
                  <p:spPr>
                    <a:xfrm>
                      <a:off x="1979712" y="1340768"/>
                      <a:ext cx="864096" cy="144016"/>
                    </a:xfrm>
                    <a:prstGeom prst="roundRect">
                      <a:avLst/>
                    </a:prstGeom>
                    <a:solidFill>
                      <a:schemeClr val="accent1">
                        <a:alpha val="29000"/>
                      </a:schemeClr>
                    </a:solidFill>
                    <a:ln>
                      <a:noFill/>
                    </a:ln>
                    <a:effectLst>
                      <a:innerShdw blurRad="114300">
                        <a:prstClr val="black">
                          <a:alpha val="19000"/>
                        </a:prstClr>
                      </a:inn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40" name="모서리가 둥근 직사각형 39"/>
                    <p:cNvSpPr/>
                    <p:nvPr/>
                  </p:nvSpPr>
                  <p:spPr>
                    <a:xfrm>
                      <a:off x="2011964" y="5489547"/>
                      <a:ext cx="792089" cy="255455"/>
                    </a:xfrm>
                    <a:prstGeom prst="roundRect">
                      <a:avLst/>
                    </a:prstGeom>
                    <a:solidFill>
                      <a:schemeClr val="accent1">
                        <a:alpha val="23000"/>
                      </a:schemeClr>
                    </a:solidFill>
                    <a:ln>
                      <a:noFill/>
                    </a:ln>
                    <a:effectLst>
                      <a:innerShdw blurRad="114300">
                        <a:prstClr val="black">
                          <a:alpha val="23000"/>
                        </a:prstClr>
                      </a:inn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</p:grpSp>
          </p:grpSp>
          <p:grpSp>
            <p:nvGrpSpPr>
              <p:cNvPr id="24" name="그룹 23"/>
              <p:cNvGrpSpPr/>
              <p:nvPr/>
            </p:nvGrpSpPr>
            <p:grpSpPr>
              <a:xfrm>
                <a:off x="1200482" y="1781169"/>
                <a:ext cx="3168352" cy="2356627"/>
                <a:chOff x="848205" y="2204864"/>
                <a:chExt cx="3168352" cy="2592291"/>
              </a:xfrm>
              <a:effectLst/>
            </p:grpSpPr>
            <p:grpSp>
              <p:nvGrpSpPr>
                <p:cNvPr id="26" name="그룹 25"/>
                <p:cNvGrpSpPr/>
                <p:nvPr/>
              </p:nvGrpSpPr>
              <p:grpSpPr>
                <a:xfrm>
                  <a:off x="848205" y="2204867"/>
                  <a:ext cx="3168352" cy="2592288"/>
                  <a:chOff x="1331640" y="1988840"/>
                  <a:chExt cx="2376264" cy="1728192"/>
                </a:xfrm>
              </p:grpSpPr>
              <p:sp>
                <p:nvSpPr>
                  <p:cNvPr id="32" name="모서리가 둥근 직사각형 20"/>
                  <p:cNvSpPr/>
                  <p:nvPr/>
                </p:nvSpPr>
                <p:spPr>
                  <a:xfrm>
                    <a:off x="1331640" y="1988840"/>
                    <a:ext cx="2376264" cy="172819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76264" h="1728192">
                        <a:moveTo>
                          <a:pt x="0" y="0"/>
                        </a:moveTo>
                        <a:lnTo>
                          <a:pt x="2376264" y="0"/>
                        </a:lnTo>
                        <a:lnTo>
                          <a:pt x="2376264" y="1332140"/>
                        </a:lnTo>
                        <a:cubicBezTo>
                          <a:pt x="2376264" y="1550873"/>
                          <a:pt x="2198945" y="1728192"/>
                          <a:pt x="1980212" y="1728192"/>
                        </a:cubicBezTo>
                        <a:lnTo>
                          <a:pt x="396052" y="1728192"/>
                        </a:lnTo>
                        <a:cubicBezTo>
                          <a:pt x="177319" y="1728192"/>
                          <a:pt x="0" y="1550873"/>
                          <a:pt x="0" y="1332140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3" name="모서리가 둥근 직사각형 32"/>
                  <p:cNvSpPr/>
                  <p:nvPr/>
                </p:nvSpPr>
                <p:spPr>
                  <a:xfrm>
                    <a:off x="2157196" y="3284984"/>
                    <a:ext cx="725152" cy="221073"/>
                  </a:xfrm>
                  <a:prstGeom prst="roundRect">
                    <a:avLst/>
                  </a:prstGeom>
                  <a:solidFill>
                    <a:schemeClr val="accent1">
                      <a:alpha val="23000"/>
                    </a:schemeClr>
                  </a:solidFill>
                  <a:ln>
                    <a:noFill/>
                  </a:ln>
                  <a:effectLst>
                    <a:innerShdw blurRad="114300">
                      <a:prstClr val="black">
                        <a:alpha val="23000"/>
                      </a:prstClr>
                    </a:inn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pic>
              <p:nvPicPr>
                <p:cNvPr id="28" name="Picture 2" descr="C:\Users\Jaewon\Desktop\사본 -Screenshot_20180319-193137.png"/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69866" y="2204864"/>
                  <a:ext cx="2725030" cy="1656184"/>
                </a:xfrm>
                <a:prstGeom prst="rect">
                  <a:avLst/>
                </a:prstGeom>
                <a:noFill/>
                <a:ln>
                  <a:solidFill>
                    <a:schemeClr val="bg1">
                      <a:lumMod val="75000"/>
                    </a:schemeClr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25" name="TextBox 24"/>
              <p:cNvSpPr txBox="1"/>
              <p:nvPr/>
            </p:nvSpPr>
            <p:spPr>
              <a:xfrm>
                <a:off x="5078223" y="2657928"/>
                <a:ext cx="185980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3200" dirty="0" smtClean="0">
                    <a:solidFill>
                      <a:schemeClr val="bg1"/>
                    </a:solidFill>
                    <a:effectLst>
                      <a:glow rad="228600">
                        <a:schemeClr val="accent5">
                          <a:satMod val="175000"/>
                          <a:alpha val="40000"/>
                        </a:schemeClr>
                      </a:glow>
                    </a:effectLst>
                    <a:latin typeface="1훈화양연화 R" pitchFamily="18" charset="-127"/>
                    <a:ea typeface="1훈화양연화 R" pitchFamily="18" charset="-127"/>
                  </a:rPr>
                  <a:t>5. </a:t>
                </a:r>
                <a:r>
                  <a:rPr lang="ko-KR" altLang="en-US" sz="3200" dirty="0" smtClean="0">
                    <a:solidFill>
                      <a:schemeClr val="bg1"/>
                    </a:solidFill>
                    <a:effectLst>
                      <a:glow rad="228600">
                        <a:schemeClr val="accent5">
                          <a:satMod val="175000"/>
                          <a:alpha val="40000"/>
                        </a:schemeClr>
                      </a:glow>
                    </a:effectLst>
                    <a:latin typeface="1훈화양연화 R" pitchFamily="18" charset="-127"/>
                    <a:ea typeface="1훈화양연화 R" pitchFamily="18" charset="-127"/>
                  </a:rPr>
                  <a:t>내 정보</a:t>
                </a:r>
                <a:endParaRPr lang="ko-KR" altLang="en-US" sz="3200" dirty="0">
                  <a:solidFill>
                    <a:schemeClr val="bg1"/>
                  </a:solidFill>
                  <a:effectLst>
                    <a:glow rad="2286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1훈화양연화 R" pitchFamily="18" charset="-127"/>
                  <a:ea typeface="1훈화양연화 R" pitchFamily="18" charset="-127"/>
                </a:endParaRPr>
              </a:p>
            </p:txBody>
          </p:sp>
        </p:grpSp>
        <p:cxnSp>
          <p:nvCxnSpPr>
            <p:cNvPr id="41" name="직선 연결선 40"/>
            <p:cNvCxnSpPr/>
            <p:nvPr/>
          </p:nvCxnSpPr>
          <p:spPr>
            <a:xfrm>
              <a:off x="3717562" y="2855961"/>
              <a:ext cx="173434" cy="184406"/>
            </a:xfrm>
            <a:prstGeom prst="line">
              <a:avLst/>
            </a:prstGeom>
            <a:ln w="762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 41"/>
            <p:cNvCxnSpPr/>
            <p:nvPr/>
          </p:nvCxnSpPr>
          <p:spPr>
            <a:xfrm flipV="1">
              <a:off x="3851920" y="2672462"/>
              <a:ext cx="304381" cy="377159"/>
            </a:xfrm>
            <a:prstGeom prst="line">
              <a:avLst/>
            </a:prstGeom>
            <a:ln w="762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7797896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/>
          <p:cNvGrpSpPr/>
          <p:nvPr/>
        </p:nvGrpSpPr>
        <p:grpSpPr>
          <a:xfrm>
            <a:off x="402512" y="265728"/>
            <a:ext cx="3449408" cy="581144"/>
            <a:chOff x="402512" y="260648"/>
            <a:chExt cx="3449408" cy="648072"/>
          </a:xfrm>
        </p:grpSpPr>
        <p:sp>
          <p:nvSpPr>
            <p:cNvPr id="4" name="직사각형 3"/>
            <p:cNvSpPr/>
            <p:nvPr/>
          </p:nvSpPr>
          <p:spPr>
            <a:xfrm>
              <a:off x="402512" y="260648"/>
              <a:ext cx="2801335" cy="648072"/>
            </a:xfrm>
            <a:prstGeom prst="rect">
              <a:avLst/>
            </a:prstGeom>
            <a:solidFill>
              <a:srgbClr val="E6FA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각 삼각형 4"/>
            <p:cNvSpPr/>
            <p:nvPr/>
          </p:nvSpPr>
          <p:spPr>
            <a:xfrm>
              <a:off x="3203848" y="260648"/>
              <a:ext cx="648072" cy="648072"/>
            </a:xfrm>
            <a:prstGeom prst="rtTriangle">
              <a:avLst/>
            </a:prstGeom>
            <a:solidFill>
              <a:srgbClr val="E6FA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직사각형 8"/>
          <p:cNvSpPr/>
          <p:nvPr/>
        </p:nvSpPr>
        <p:spPr>
          <a:xfrm>
            <a:off x="4103410" y="270808"/>
            <a:ext cx="3996982" cy="576064"/>
          </a:xfrm>
          <a:prstGeom prst="rect">
            <a:avLst/>
          </a:prstGeom>
          <a:solidFill>
            <a:srgbClr val="68A2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각 삼각형 9"/>
          <p:cNvSpPr/>
          <p:nvPr/>
        </p:nvSpPr>
        <p:spPr>
          <a:xfrm rot="10800000">
            <a:off x="3455337" y="270808"/>
            <a:ext cx="648072" cy="576064"/>
          </a:xfrm>
          <a:prstGeom prst="rtTriangle">
            <a:avLst/>
          </a:prstGeom>
          <a:solidFill>
            <a:srgbClr val="68A2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그룹 10"/>
          <p:cNvGrpSpPr/>
          <p:nvPr/>
        </p:nvGrpSpPr>
        <p:grpSpPr>
          <a:xfrm>
            <a:off x="8198407" y="270808"/>
            <a:ext cx="618559" cy="725873"/>
            <a:chOff x="8198407" y="270808"/>
            <a:chExt cx="618559" cy="725873"/>
          </a:xfrm>
        </p:grpSpPr>
        <p:sp>
          <p:nvSpPr>
            <p:cNvPr id="18" name="직사각형 17"/>
            <p:cNvSpPr/>
            <p:nvPr/>
          </p:nvSpPr>
          <p:spPr>
            <a:xfrm>
              <a:off x="8198407" y="924673"/>
              <a:ext cx="576064" cy="72008"/>
            </a:xfrm>
            <a:prstGeom prst="rect">
              <a:avLst/>
            </a:prstGeom>
            <a:solidFill>
              <a:srgbClr val="81C3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한쪽 모서리가 잘린 사각형 28"/>
            <p:cNvSpPr/>
            <p:nvPr/>
          </p:nvSpPr>
          <p:spPr>
            <a:xfrm rot="5400000">
              <a:off x="8198407" y="270808"/>
              <a:ext cx="576064" cy="576064"/>
            </a:xfrm>
            <a:prstGeom prst="snip1Rect">
              <a:avLst>
                <a:gd name="adj" fmla="val 28517"/>
              </a:avLst>
            </a:prstGeom>
            <a:solidFill>
              <a:srgbClr val="81C3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8226163" y="270808"/>
              <a:ext cx="59080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 smtClean="0">
                  <a:solidFill>
                    <a:schemeClr val="bg1"/>
                  </a:solidFill>
                  <a:latin typeface="Chaparral Pro Light" pitchFamily="18" charset="0"/>
                </a:rPr>
                <a:t>Take,</a:t>
              </a:r>
            </a:p>
            <a:p>
              <a:pPr algn="ctr"/>
              <a:r>
                <a:rPr lang="en-US" altLang="ko-KR" sz="1600" dirty="0" smtClean="0">
                  <a:solidFill>
                    <a:schemeClr val="bg1"/>
                  </a:solidFill>
                  <a:latin typeface="Chaparral Pro Light" pitchFamily="18" charset="0"/>
                </a:rPr>
                <a:t>Eat</a:t>
              </a:r>
              <a:endParaRPr lang="ko-KR" altLang="en-US" sz="1600" dirty="0">
                <a:solidFill>
                  <a:schemeClr val="bg1"/>
                </a:solidFill>
                <a:latin typeface="Chaparral Pro Light" pitchFamily="18" charset="0"/>
              </a:endParaRPr>
            </a:p>
          </p:txBody>
        </p:sp>
        <p:sp>
          <p:nvSpPr>
            <p:cNvPr id="36" name="직각 삼각형 35"/>
            <p:cNvSpPr/>
            <p:nvPr/>
          </p:nvSpPr>
          <p:spPr>
            <a:xfrm rot="5400000">
              <a:off x="8608888" y="680758"/>
              <a:ext cx="157490" cy="173677"/>
            </a:xfrm>
            <a:prstGeom prst="rtTriangle">
              <a:avLst/>
            </a:prstGeom>
            <a:solidFill>
              <a:srgbClr val="6D79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4355976" y="348912"/>
            <a:ext cx="35517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latin typeface="a흑진주M" pitchFamily="18" charset="-127"/>
                <a:ea typeface="a흑진주M" pitchFamily="18" charset="-127"/>
              </a:rPr>
              <a:t>02</a:t>
            </a:r>
            <a:r>
              <a:rPr lang="en-US" altLang="ko-KR" dirty="0" smtClean="0">
                <a:solidFill>
                  <a:schemeClr val="bg1"/>
                </a:solidFill>
                <a:latin typeface="a흑진주M" pitchFamily="18" charset="-127"/>
                <a:ea typeface="a흑진주M" pitchFamily="18" charset="-127"/>
              </a:rPr>
              <a:t>. </a:t>
            </a:r>
            <a:r>
              <a:rPr lang="ko-KR" altLang="en-US" dirty="0" smtClean="0">
                <a:solidFill>
                  <a:schemeClr val="bg1"/>
                </a:solidFill>
                <a:latin typeface="a흑진주M" pitchFamily="18" charset="-127"/>
                <a:ea typeface="a흑진주M" pitchFamily="18" charset="-127"/>
              </a:rPr>
              <a:t>어플리케이션 소개</a:t>
            </a:r>
            <a:r>
              <a:rPr lang="en-US" altLang="ko-KR" dirty="0" smtClean="0">
                <a:solidFill>
                  <a:schemeClr val="bg1"/>
                </a:solidFill>
                <a:latin typeface="a흑진주L" pitchFamily="18" charset="-127"/>
                <a:ea typeface="a흑진주L" pitchFamily="18" charset="-127"/>
              </a:rPr>
              <a:t>_ </a:t>
            </a:r>
            <a:r>
              <a:rPr lang="ko-KR" altLang="en-US" sz="1600" dirty="0" smtClean="0">
                <a:solidFill>
                  <a:schemeClr val="bg1"/>
                </a:solidFill>
                <a:latin typeface="a흑진주L" pitchFamily="18" charset="-127"/>
                <a:ea typeface="a흑진주L" pitchFamily="18" charset="-127"/>
              </a:rPr>
              <a:t>장바구</a:t>
            </a:r>
            <a:r>
              <a:rPr lang="ko-KR" altLang="en-US" sz="1600" dirty="0">
                <a:solidFill>
                  <a:schemeClr val="bg1"/>
                </a:solidFill>
                <a:latin typeface="a흑진주L" pitchFamily="18" charset="-127"/>
                <a:ea typeface="a흑진주L" pitchFamily="18" charset="-127"/>
              </a:rPr>
              <a:t>니</a:t>
            </a:r>
            <a:endParaRPr lang="en-US" altLang="ko-KR" sz="1600" dirty="0" smtClean="0">
              <a:solidFill>
                <a:schemeClr val="bg1"/>
              </a:solidFill>
              <a:latin typeface="a흑진주L" pitchFamily="18" charset="-127"/>
              <a:ea typeface="a흑진주L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542389" y="2373073"/>
            <a:ext cx="7328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solidFill>
                  <a:schemeClr val="bg1"/>
                </a:solidFill>
                <a:latin typeface="Chaparral Pro Light" pitchFamily="18" charset="0"/>
                <a:ea typeface="나눔바른고딕" pitchFamily="50" charset="-127"/>
              </a:rPr>
              <a:t>소비자</a:t>
            </a:r>
            <a:endParaRPr lang="ko-KR" altLang="en-US" sz="1600" dirty="0">
              <a:solidFill>
                <a:schemeClr val="bg1"/>
              </a:solidFill>
              <a:latin typeface="Chaparral Pro Light" pitchFamily="18" charset="0"/>
              <a:ea typeface="나눔바른고딕" pitchFamily="50" charset="-127"/>
            </a:endParaRPr>
          </a:p>
        </p:txBody>
      </p:sp>
      <p:pic>
        <p:nvPicPr>
          <p:cNvPr id="1034" name="Picture 10" descr="C:\Users\Jaewon\Desktop\종다리\Screenshot_20180320-17582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380" y="1196751"/>
            <a:ext cx="2624697" cy="466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5" name="Picture 11" descr="C:\Users\Jaewon\Desktop\종다리\Screenshot_20180320-17583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4620" y="1207142"/>
            <a:ext cx="2624697" cy="466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C:\Users\Jaewon\Desktop\종다리\Screenshot_20180320-18000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3767" y="1202025"/>
            <a:ext cx="2624697" cy="466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/>
          <p:cNvSpPr txBox="1"/>
          <p:nvPr/>
        </p:nvSpPr>
        <p:spPr>
          <a:xfrm>
            <a:off x="878296" y="6048715"/>
            <a:ext cx="1672253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  <a:latin typeface="나눔바른고딕 Light" pitchFamily="50" charset="-127"/>
                <a:ea typeface="나눔바른고딕 Light" pitchFamily="50" charset="-127"/>
              </a:rPr>
              <a:t>장바구니에 추가</a:t>
            </a:r>
            <a:endParaRPr lang="ko-KR" altLang="en-US" dirty="0">
              <a:solidFill>
                <a:schemeClr val="bg1"/>
              </a:solidFill>
              <a:latin typeface="나눔바른고딕 Light" pitchFamily="50" charset="-127"/>
              <a:ea typeface="나눔바른고딕 Light" pitchFamily="50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058870" y="6048715"/>
            <a:ext cx="1005403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  <a:latin typeface="나눔바른고딕 Light" pitchFamily="50" charset="-127"/>
                <a:ea typeface="나눔바른고딕 Light" pitchFamily="50" charset="-127"/>
              </a:rPr>
              <a:t>장바구니</a:t>
            </a:r>
            <a:endParaRPr lang="ko-KR" altLang="en-US" dirty="0">
              <a:solidFill>
                <a:schemeClr val="bg1"/>
              </a:solidFill>
              <a:latin typeface="나눔바른고딕 Light" pitchFamily="50" charset="-127"/>
              <a:ea typeface="나눔바른고딕 Light" pitchFamily="50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107078" y="6048715"/>
            <a:ext cx="2664512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  <a:latin typeface="나눔바른고딕 Light" pitchFamily="50" charset="-127"/>
                <a:ea typeface="나눔바른고딕 Light" pitchFamily="50" charset="-127"/>
              </a:rPr>
              <a:t>메시지</a:t>
            </a:r>
            <a:r>
              <a:rPr lang="en-US" altLang="ko-KR" dirty="0" smtClean="0">
                <a:solidFill>
                  <a:schemeClr val="bg1"/>
                </a:solidFill>
                <a:latin typeface="나눔바른고딕 Light" pitchFamily="50" charset="-127"/>
                <a:ea typeface="나눔바른고딕 Light" pitchFamily="50" charset="-127"/>
              </a:rPr>
              <a:t>, </a:t>
            </a:r>
            <a:r>
              <a:rPr lang="ko-KR" altLang="en-US" dirty="0" smtClean="0">
                <a:solidFill>
                  <a:schemeClr val="bg1"/>
                </a:solidFill>
                <a:latin typeface="나눔바른고딕 Light" pitchFamily="50" charset="-127"/>
                <a:ea typeface="나눔바른고딕 Light" pitchFamily="50" charset="-127"/>
              </a:rPr>
              <a:t>수령시간 입력 가능</a:t>
            </a:r>
            <a:endParaRPr lang="ko-KR" altLang="en-US" dirty="0">
              <a:solidFill>
                <a:schemeClr val="bg1"/>
              </a:solidFill>
              <a:latin typeface="나눔바른고딕 Light" pitchFamily="50" charset="-127"/>
              <a:ea typeface="나눔바른고딕 Light" pitchFamily="50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-5257" y="-23203"/>
            <a:ext cx="9184745" cy="6858000"/>
            <a:chOff x="-30106" y="-14808"/>
            <a:chExt cx="9184745" cy="6858000"/>
          </a:xfrm>
        </p:grpSpPr>
        <p:grpSp>
          <p:nvGrpSpPr>
            <p:cNvPr id="39" name="그룹 38"/>
            <p:cNvGrpSpPr/>
            <p:nvPr/>
          </p:nvGrpSpPr>
          <p:grpSpPr>
            <a:xfrm>
              <a:off x="-30106" y="-14808"/>
              <a:ext cx="9184745" cy="6858000"/>
              <a:chOff x="-30106" y="-14808"/>
              <a:chExt cx="9184745" cy="6858000"/>
            </a:xfrm>
          </p:grpSpPr>
          <p:sp>
            <p:nvSpPr>
              <p:cNvPr id="49" name="직사각형 48"/>
              <p:cNvSpPr/>
              <p:nvPr/>
            </p:nvSpPr>
            <p:spPr>
              <a:xfrm>
                <a:off x="-27079" y="-14808"/>
                <a:ext cx="9144000" cy="6858000"/>
              </a:xfrm>
              <a:prstGeom prst="rect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50" name="그룹 49"/>
              <p:cNvGrpSpPr/>
              <p:nvPr/>
            </p:nvGrpSpPr>
            <p:grpSpPr>
              <a:xfrm>
                <a:off x="-30106" y="1781169"/>
                <a:ext cx="9184745" cy="2799960"/>
                <a:chOff x="-20373" y="981238"/>
                <a:chExt cx="9184745" cy="4906169"/>
              </a:xfrm>
            </p:grpSpPr>
            <p:sp>
              <p:nvSpPr>
                <p:cNvPr id="51" name="직사각형 50"/>
                <p:cNvSpPr/>
                <p:nvPr/>
              </p:nvSpPr>
              <p:spPr>
                <a:xfrm>
                  <a:off x="-20373" y="981238"/>
                  <a:ext cx="9184745" cy="4906169"/>
                </a:xfrm>
                <a:prstGeom prst="rect">
                  <a:avLst/>
                </a:prstGeom>
                <a:solidFill>
                  <a:srgbClr val="AED581">
                    <a:alpha val="97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grpSp>
              <p:nvGrpSpPr>
                <p:cNvPr id="52" name="그룹 51"/>
                <p:cNvGrpSpPr/>
                <p:nvPr/>
              </p:nvGrpSpPr>
              <p:grpSpPr>
                <a:xfrm>
                  <a:off x="2044959" y="1592593"/>
                  <a:ext cx="791073" cy="3811464"/>
                  <a:chOff x="1979712" y="1340768"/>
                  <a:chExt cx="864096" cy="4404234"/>
                </a:xfrm>
              </p:grpSpPr>
              <p:sp>
                <p:nvSpPr>
                  <p:cNvPr id="53" name="모서리가 둥근 직사각형 52"/>
                  <p:cNvSpPr/>
                  <p:nvPr/>
                </p:nvSpPr>
                <p:spPr>
                  <a:xfrm>
                    <a:off x="1979712" y="1340768"/>
                    <a:ext cx="864096" cy="144016"/>
                  </a:xfrm>
                  <a:prstGeom prst="roundRect">
                    <a:avLst/>
                  </a:prstGeom>
                  <a:solidFill>
                    <a:schemeClr val="accent1">
                      <a:alpha val="29000"/>
                    </a:schemeClr>
                  </a:solidFill>
                  <a:ln>
                    <a:noFill/>
                  </a:ln>
                  <a:effectLst>
                    <a:innerShdw blurRad="114300">
                      <a:prstClr val="black">
                        <a:alpha val="19000"/>
                      </a:prstClr>
                    </a:inn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4" name="모서리가 둥근 직사각형 53"/>
                  <p:cNvSpPr/>
                  <p:nvPr/>
                </p:nvSpPr>
                <p:spPr>
                  <a:xfrm>
                    <a:off x="2011964" y="5489547"/>
                    <a:ext cx="792089" cy="255455"/>
                  </a:xfrm>
                  <a:prstGeom prst="roundRect">
                    <a:avLst/>
                  </a:prstGeom>
                  <a:solidFill>
                    <a:schemeClr val="accent1">
                      <a:alpha val="23000"/>
                    </a:schemeClr>
                  </a:solidFill>
                  <a:ln>
                    <a:noFill/>
                  </a:ln>
                  <a:effectLst>
                    <a:innerShdw blurRad="114300">
                      <a:prstClr val="black">
                        <a:alpha val="23000"/>
                      </a:prstClr>
                    </a:inn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</p:grpSp>
        <p:sp>
          <p:nvSpPr>
            <p:cNvPr id="42" name="TextBox 41"/>
            <p:cNvSpPr txBox="1"/>
            <p:nvPr/>
          </p:nvSpPr>
          <p:spPr>
            <a:xfrm>
              <a:off x="5078223" y="3411495"/>
              <a:ext cx="209865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effectLst>
                    <a:glow rad="2286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1훈화양연화 R" pitchFamily="18" charset="-127"/>
                  <a:ea typeface="1훈화양연화 R" pitchFamily="18" charset="-127"/>
                </a:rPr>
                <a:t>7</a:t>
              </a:r>
              <a:r>
                <a:rPr lang="en-US" altLang="ko-KR" sz="3200" dirty="0" smtClean="0">
                  <a:solidFill>
                    <a:schemeClr val="bg1"/>
                  </a:solidFill>
                  <a:effectLst>
                    <a:glow rad="2286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1훈화양연화 R" pitchFamily="18" charset="-127"/>
                  <a:ea typeface="1훈화양연화 R" pitchFamily="18" charset="-127"/>
                </a:rPr>
                <a:t>. </a:t>
              </a:r>
              <a:r>
                <a:rPr lang="ko-KR" altLang="en-US" sz="3200" dirty="0" smtClean="0">
                  <a:solidFill>
                    <a:schemeClr val="bg1"/>
                  </a:solidFill>
                  <a:effectLst>
                    <a:glow rad="2286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1훈화양연화 R" pitchFamily="18" charset="-127"/>
                  <a:ea typeface="1훈화양연화 R" pitchFamily="18" charset="-127"/>
                </a:rPr>
                <a:t>장바구</a:t>
              </a:r>
              <a:r>
                <a:rPr lang="ko-KR" altLang="en-US" sz="3200" dirty="0">
                  <a:solidFill>
                    <a:schemeClr val="bg1"/>
                  </a:solidFill>
                  <a:effectLst>
                    <a:glow rad="2286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1훈화양연화 R" pitchFamily="18" charset="-127"/>
                  <a:ea typeface="1훈화양연화 R" pitchFamily="18" charset="-127"/>
                </a:rPr>
                <a:t>니</a:t>
              </a:r>
            </a:p>
          </p:txBody>
        </p:sp>
        <p:grpSp>
          <p:nvGrpSpPr>
            <p:cNvPr id="55" name="그룹 54"/>
            <p:cNvGrpSpPr/>
            <p:nvPr/>
          </p:nvGrpSpPr>
          <p:grpSpPr>
            <a:xfrm>
              <a:off x="1141886" y="2201198"/>
              <a:ext cx="3420380" cy="2448271"/>
              <a:chOff x="4427984" y="404665"/>
              <a:chExt cx="3420380" cy="2448271"/>
            </a:xfrm>
          </p:grpSpPr>
          <p:sp>
            <p:nvSpPr>
              <p:cNvPr id="56" name="모서리가 둥근 직사각형 26"/>
              <p:cNvSpPr/>
              <p:nvPr/>
            </p:nvSpPr>
            <p:spPr>
              <a:xfrm>
                <a:off x="4427984" y="404665"/>
                <a:ext cx="3420380" cy="2444301"/>
              </a:xfrm>
              <a:custGeom>
                <a:avLst/>
                <a:gdLst/>
                <a:ahLst/>
                <a:cxnLst/>
                <a:rect l="l" t="t" r="r" b="b"/>
                <a:pathLst>
                  <a:path w="3420380" h="2444301">
                    <a:moveTo>
                      <a:pt x="570075" y="0"/>
                    </a:moveTo>
                    <a:lnTo>
                      <a:pt x="2850305" y="0"/>
                    </a:lnTo>
                    <a:cubicBezTo>
                      <a:pt x="3165149" y="0"/>
                      <a:pt x="3420380" y="255231"/>
                      <a:pt x="3420380" y="570075"/>
                    </a:cubicBezTo>
                    <a:lnTo>
                      <a:pt x="3420380" y="2444301"/>
                    </a:lnTo>
                    <a:lnTo>
                      <a:pt x="0" y="2444301"/>
                    </a:lnTo>
                    <a:lnTo>
                      <a:pt x="0" y="570075"/>
                    </a:lnTo>
                    <a:cubicBezTo>
                      <a:pt x="0" y="255231"/>
                      <a:pt x="255231" y="0"/>
                      <a:pt x="570075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57" name="Picture 3" descr="C:\Users\Jaewon\Desktop\사본 -Screenshot_20180319-193137S.png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03204" y="1124744"/>
                <a:ext cx="2869940" cy="1728192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8" name="모서리가 둥근 직사각형 57"/>
              <p:cNvSpPr/>
              <p:nvPr/>
            </p:nvSpPr>
            <p:spPr>
              <a:xfrm>
                <a:off x="5654739" y="692696"/>
                <a:ext cx="966869" cy="200625"/>
              </a:xfrm>
              <a:prstGeom prst="roundRect">
                <a:avLst/>
              </a:prstGeom>
              <a:solidFill>
                <a:schemeClr val="accent1">
                  <a:alpha val="23000"/>
                </a:schemeClr>
              </a:solidFill>
              <a:ln>
                <a:noFill/>
              </a:ln>
              <a:effectLst>
                <a:innerShdw blurRad="114300">
                  <a:prstClr val="black">
                    <a:alpha val="23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37" name="TextBox 36"/>
          <p:cNvSpPr txBox="1"/>
          <p:nvPr/>
        </p:nvSpPr>
        <p:spPr>
          <a:xfrm>
            <a:off x="5090100" y="2646379"/>
            <a:ext cx="21242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  <a:latin typeface="1훈화양연화 R" pitchFamily="18" charset="-127"/>
                <a:ea typeface="1훈화양연화 R" pitchFamily="18" charset="-127"/>
              </a:rPr>
              <a:t>6</a:t>
            </a:r>
            <a:r>
              <a:rPr lang="en-US" altLang="ko-KR" sz="3200" dirty="0" smtClean="0">
                <a:solidFill>
                  <a:schemeClr val="bg1"/>
                </a:solidFill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  <a:latin typeface="1훈화양연화 R" pitchFamily="18" charset="-127"/>
                <a:ea typeface="1훈화양연화 R" pitchFamily="18" charset="-127"/>
              </a:rPr>
              <a:t>. </a:t>
            </a:r>
            <a:r>
              <a:rPr lang="ko-KR" altLang="en-US" sz="3200" dirty="0" smtClean="0">
                <a:solidFill>
                  <a:schemeClr val="bg1"/>
                </a:solidFill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  <a:latin typeface="1훈화양연화 R" pitchFamily="18" charset="-127"/>
                <a:ea typeface="1훈화양연화 R" pitchFamily="18" charset="-127"/>
              </a:rPr>
              <a:t>주문목록</a:t>
            </a:r>
            <a:endParaRPr lang="ko-KR" altLang="en-US" sz="3200" dirty="0">
              <a:solidFill>
                <a:schemeClr val="bg1"/>
              </a:solidFill>
              <a:effectLst>
                <a:glow rad="228600">
                  <a:schemeClr val="accent5">
                    <a:satMod val="175000"/>
                    <a:alpha val="40000"/>
                  </a:schemeClr>
                </a:glow>
              </a:effectLst>
              <a:latin typeface="1훈화양연화 R" pitchFamily="18" charset="-127"/>
              <a:ea typeface="1훈화양연화 R" pitchFamily="18" charset="-127"/>
            </a:endParaRPr>
          </a:p>
        </p:txBody>
      </p:sp>
      <p:cxnSp>
        <p:nvCxnSpPr>
          <p:cNvPr id="38" name="직선 연결선 37"/>
          <p:cNvCxnSpPr/>
          <p:nvPr/>
        </p:nvCxnSpPr>
        <p:spPr>
          <a:xfrm>
            <a:off x="1434696" y="2910661"/>
            <a:ext cx="190777" cy="18440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 flipV="1">
            <a:off x="1582490" y="2727162"/>
            <a:ext cx="334819" cy="37715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/>
          <p:cNvCxnSpPr/>
          <p:nvPr/>
        </p:nvCxnSpPr>
        <p:spPr>
          <a:xfrm>
            <a:off x="3911076" y="2933686"/>
            <a:ext cx="190777" cy="18440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/>
          <p:cNvCxnSpPr/>
          <p:nvPr/>
        </p:nvCxnSpPr>
        <p:spPr>
          <a:xfrm flipV="1">
            <a:off x="4058870" y="2750187"/>
            <a:ext cx="334819" cy="37715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879212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그림 51">
            <a:extLst>
              <a:ext uri="{FF2B5EF4-FFF2-40B4-BE49-F238E27FC236}">
                <a16:creationId xmlns="" xmlns:a16="http://schemas.microsoft.com/office/drawing/2014/main" id="{30E45510-4CE6-461F-A002-781EA90DD0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stelsSmoot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7045" y="4203370"/>
            <a:ext cx="1929387" cy="1929387"/>
          </a:xfrm>
          <a:prstGeom prst="rect">
            <a:avLst/>
          </a:prstGeom>
        </p:spPr>
      </p:pic>
      <p:sp>
        <p:nvSpPr>
          <p:cNvPr id="53" name="모서리가 둥근 직사각형 14">
            <a:extLst>
              <a:ext uri="{FF2B5EF4-FFF2-40B4-BE49-F238E27FC236}">
                <a16:creationId xmlns="" xmlns:a16="http://schemas.microsoft.com/office/drawing/2014/main" id="{502923F3-9E56-4D99-8D0C-B8532EB79226}"/>
              </a:ext>
            </a:extLst>
          </p:cNvPr>
          <p:cNvSpPr/>
          <p:nvPr/>
        </p:nvSpPr>
        <p:spPr>
          <a:xfrm>
            <a:off x="2987824" y="3882583"/>
            <a:ext cx="2988332" cy="504056"/>
          </a:xfrm>
          <a:prstGeom prst="roundRect">
            <a:avLst/>
          </a:prstGeom>
          <a:solidFill>
            <a:srgbClr val="AED581">
              <a:alpha val="6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="" xmlns:a16="http://schemas.microsoft.com/office/drawing/2014/main" id="{98BBF920-C0CC-41D4-9434-C3436CD5B6C8}"/>
              </a:ext>
            </a:extLst>
          </p:cNvPr>
          <p:cNvSpPr/>
          <p:nvPr/>
        </p:nvSpPr>
        <p:spPr>
          <a:xfrm>
            <a:off x="4680018" y="3956713"/>
            <a:ext cx="1218603" cy="35580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kern="1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나눔바른고딕" panose="020B0603020101020101" pitchFamily="50" charset="-127"/>
                <a:cs typeface="Times New Roman" panose="02020603050405020304" pitchFamily="18" charset="0"/>
              </a:rPr>
              <a:t>3. </a:t>
            </a:r>
            <a:r>
              <a:rPr lang="ko-KR" altLang="en-US" sz="1600" kern="1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나눔바른고딕" panose="020B0603020101020101" pitchFamily="50" charset="-127"/>
                <a:cs typeface="Times New Roman" panose="02020603050405020304" pitchFamily="18" charset="0"/>
              </a:rPr>
              <a:t>메뉴 정보</a:t>
            </a:r>
            <a:endParaRPr lang="ko-KR" altLang="ko-KR" sz="1600" kern="100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ea typeface="나눔바른고딕" panose="020B060302010102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55" name="모서리가 둥근 직사각형 14">
            <a:extLst>
              <a:ext uri="{FF2B5EF4-FFF2-40B4-BE49-F238E27FC236}">
                <a16:creationId xmlns="" xmlns:a16="http://schemas.microsoft.com/office/drawing/2014/main" id="{C7EE0A3A-E581-4688-BB58-F484C99F3F49}"/>
              </a:ext>
            </a:extLst>
          </p:cNvPr>
          <p:cNvSpPr/>
          <p:nvPr/>
        </p:nvSpPr>
        <p:spPr>
          <a:xfrm>
            <a:off x="2987824" y="3223743"/>
            <a:ext cx="2988332" cy="504056"/>
          </a:xfrm>
          <a:prstGeom prst="roundRect">
            <a:avLst/>
          </a:prstGeom>
          <a:solidFill>
            <a:srgbClr val="AED581">
              <a:alpha val="6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="" xmlns:a16="http://schemas.microsoft.com/office/drawing/2014/main" id="{4B217569-81EB-458A-9131-02F5D8CB8B18}"/>
              </a:ext>
            </a:extLst>
          </p:cNvPr>
          <p:cNvSpPr/>
          <p:nvPr/>
        </p:nvSpPr>
        <p:spPr>
          <a:xfrm>
            <a:off x="4680018" y="3297874"/>
            <a:ext cx="1218603" cy="35580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kern="1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나눔바른고딕" panose="020B0603020101020101" pitchFamily="50" charset="-127"/>
                <a:cs typeface="Times New Roman" panose="02020603050405020304" pitchFamily="18" charset="0"/>
              </a:rPr>
              <a:t>2. </a:t>
            </a:r>
            <a:r>
              <a:rPr lang="ko-KR" altLang="en-US" sz="1600" kern="1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나눔바른고딕" panose="020B0603020101020101" pitchFamily="50" charset="-127"/>
                <a:cs typeface="Times New Roman" panose="02020603050405020304" pitchFamily="18" charset="0"/>
              </a:rPr>
              <a:t>주문 내역</a:t>
            </a:r>
            <a:endParaRPr lang="ko-KR" altLang="ko-KR" sz="1600" kern="100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ea typeface="나눔바른고딕" panose="020B060302010102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57" name="모서리가 둥근 직사각형 14">
            <a:extLst>
              <a:ext uri="{FF2B5EF4-FFF2-40B4-BE49-F238E27FC236}">
                <a16:creationId xmlns="" xmlns:a16="http://schemas.microsoft.com/office/drawing/2014/main" id="{861F3476-C454-45DC-B1D0-BB16F2EB87A7}"/>
              </a:ext>
            </a:extLst>
          </p:cNvPr>
          <p:cNvSpPr/>
          <p:nvPr/>
        </p:nvSpPr>
        <p:spPr>
          <a:xfrm>
            <a:off x="2987824" y="2564904"/>
            <a:ext cx="2988332" cy="504056"/>
          </a:xfrm>
          <a:prstGeom prst="roundRect">
            <a:avLst/>
          </a:prstGeom>
          <a:solidFill>
            <a:srgbClr val="AED581">
              <a:alpha val="6078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>
            <a:extLst>
              <a:ext uri="{FF2B5EF4-FFF2-40B4-BE49-F238E27FC236}">
                <a16:creationId xmlns="" xmlns:a16="http://schemas.microsoft.com/office/drawing/2014/main" id="{8B30F0FD-3B43-4B05-BB8F-0786BC55E0D8}"/>
              </a:ext>
            </a:extLst>
          </p:cNvPr>
          <p:cNvSpPr/>
          <p:nvPr/>
        </p:nvSpPr>
        <p:spPr>
          <a:xfrm>
            <a:off x="4680018" y="2639036"/>
            <a:ext cx="1218603" cy="35580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kern="1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나눔바른고딕" panose="020B0603020101020101" pitchFamily="50" charset="-127"/>
                <a:cs typeface="Times New Roman" panose="02020603050405020304" pitchFamily="18" charset="0"/>
              </a:rPr>
              <a:t>1. </a:t>
            </a:r>
            <a:r>
              <a:rPr lang="ko-KR" altLang="en-US" sz="1600" kern="1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나눔바른고딕" panose="020B0603020101020101" pitchFamily="50" charset="-127"/>
                <a:cs typeface="Times New Roman" panose="02020603050405020304" pitchFamily="18" charset="0"/>
              </a:rPr>
              <a:t>매장 정보</a:t>
            </a:r>
            <a:endParaRPr lang="ko-KR" altLang="ko-KR" sz="1600" kern="100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cs typeface="Times New Roman" panose="02020603050405020304" pitchFamily="18" charset="0"/>
            </a:endParaRPr>
          </a:p>
        </p:txBody>
      </p:sp>
      <p:sp>
        <p:nvSpPr>
          <p:cNvPr id="60" name="모서리가 둥근 직사각형 14">
            <a:extLst>
              <a:ext uri="{FF2B5EF4-FFF2-40B4-BE49-F238E27FC236}">
                <a16:creationId xmlns="" xmlns:a16="http://schemas.microsoft.com/office/drawing/2014/main" id="{31682041-FDF2-49F6-8DC3-3FF7047ACCD8}"/>
              </a:ext>
            </a:extLst>
          </p:cNvPr>
          <p:cNvSpPr/>
          <p:nvPr/>
        </p:nvSpPr>
        <p:spPr>
          <a:xfrm>
            <a:off x="2987824" y="4541421"/>
            <a:ext cx="2988332" cy="504056"/>
          </a:xfrm>
          <a:prstGeom prst="roundRect">
            <a:avLst/>
          </a:prstGeom>
          <a:solidFill>
            <a:srgbClr val="AED581">
              <a:alpha val="6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>
            <a:extLst>
              <a:ext uri="{FF2B5EF4-FFF2-40B4-BE49-F238E27FC236}">
                <a16:creationId xmlns="" xmlns:a16="http://schemas.microsoft.com/office/drawing/2014/main" id="{3363EADD-9384-40F6-9EE6-BD1FB93DB48A}"/>
              </a:ext>
            </a:extLst>
          </p:cNvPr>
          <p:cNvSpPr/>
          <p:nvPr/>
        </p:nvSpPr>
        <p:spPr>
          <a:xfrm>
            <a:off x="4680018" y="4615553"/>
            <a:ext cx="1218603" cy="35580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kern="1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나눔바른고딕" panose="020B0603020101020101" pitchFamily="50" charset="-127"/>
                <a:cs typeface="Times New Roman" panose="02020603050405020304" pitchFamily="18" charset="0"/>
              </a:rPr>
              <a:t>4. </a:t>
            </a:r>
            <a:r>
              <a:rPr lang="ko-KR" altLang="en-US" sz="1600" kern="1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나눔바른고딕" panose="020B0603020101020101" pitchFamily="50" charset="-127"/>
                <a:cs typeface="Times New Roman" panose="02020603050405020304" pitchFamily="18" charset="0"/>
              </a:rPr>
              <a:t>매장 매출</a:t>
            </a:r>
            <a:endParaRPr lang="ko-KR" altLang="ko-KR" sz="1600" kern="100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ea typeface="나눔바른고딕" panose="020B0603020101020101" pitchFamily="50" charset="-127"/>
              <a:cs typeface="Times New Roman" panose="02020603050405020304" pitchFamily="18" charset="0"/>
            </a:endParaRPr>
          </a:p>
        </p:txBody>
      </p:sp>
      <p:grpSp>
        <p:nvGrpSpPr>
          <p:cNvPr id="67" name="그룹 66">
            <a:extLst>
              <a:ext uri="{FF2B5EF4-FFF2-40B4-BE49-F238E27FC236}">
                <a16:creationId xmlns="" xmlns:a16="http://schemas.microsoft.com/office/drawing/2014/main" id="{645E2A6C-E6A9-45D1-85FC-34921D8FC251}"/>
              </a:ext>
            </a:extLst>
          </p:cNvPr>
          <p:cNvGrpSpPr/>
          <p:nvPr/>
        </p:nvGrpSpPr>
        <p:grpSpPr>
          <a:xfrm>
            <a:off x="402512" y="265728"/>
            <a:ext cx="3449408" cy="581144"/>
            <a:chOff x="402512" y="260648"/>
            <a:chExt cx="3449408" cy="648072"/>
          </a:xfrm>
        </p:grpSpPr>
        <p:sp>
          <p:nvSpPr>
            <p:cNvPr id="68" name="직사각형 67">
              <a:extLst>
                <a:ext uri="{FF2B5EF4-FFF2-40B4-BE49-F238E27FC236}">
                  <a16:creationId xmlns="" xmlns:a16="http://schemas.microsoft.com/office/drawing/2014/main" id="{B4545435-5181-4472-A952-FA7D67B358AE}"/>
                </a:ext>
              </a:extLst>
            </p:cNvPr>
            <p:cNvSpPr/>
            <p:nvPr/>
          </p:nvSpPr>
          <p:spPr>
            <a:xfrm>
              <a:off x="402512" y="260648"/>
              <a:ext cx="2801335" cy="648072"/>
            </a:xfrm>
            <a:prstGeom prst="rect">
              <a:avLst/>
            </a:prstGeom>
            <a:solidFill>
              <a:srgbClr val="E6FA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직각 삼각형 68">
              <a:extLst>
                <a:ext uri="{FF2B5EF4-FFF2-40B4-BE49-F238E27FC236}">
                  <a16:creationId xmlns="" xmlns:a16="http://schemas.microsoft.com/office/drawing/2014/main" id="{7975D709-9D24-4228-9E99-C21ACAE7773D}"/>
                </a:ext>
              </a:extLst>
            </p:cNvPr>
            <p:cNvSpPr/>
            <p:nvPr/>
          </p:nvSpPr>
          <p:spPr>
            <a:xfrm>
              <a:off x="3203848" y="260648"/>
              <a:ext cx="648072" cy="648072"/>
            </a:xfrm>
            <a:prstGeom prst="rtTriangle">
              <a:avLst/>
            </a:prstGeom>
            <a:solidFill>
              <a:srgbClr val="E6FA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0" name="직사각형 69">
            <a:extLst>
              <a:ext uri="{FF2B5EF4-FFF2-40B4-BE49-F238E27FC236}">
                <a16:creationId xmlns="" xmlns:a16="http://schemas.microsoft.com/office/drawing/2014/main" id="{AA0E3F09-87D8-4E62-8CA1-0362D4BF4306}"/>
              </a:ext>
            </a:extLst>
          </p:cNvPr>
          <p:cNvSpPr/>
          <p:nvPr/>
        </p:nvSpPr>
        <p:spPr>
          <a:xfrm>
            <a:off x="4103413" y="270808"/>
            <a:ext cx="3996983" cy="576064"/>
          </a:xfrm>
          <a:prstGeom prst="rect">
            <a:avLst/>
          </a:prstGeom>
          <a:solidFill>
            <a:srgbClr val="68A2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각 삼각형 70">
            <a:extLst>
              <a:ext uri="{FF2B5EF4-FFF2-40B4-BE49-F238E27FC236}">
                <a16:creationId xmlns="" xmlns:a16="http://schemas.microsoft.com/office/drawing/2014/main" id="{2110BAEB-D225-460B-ACB7-A8921EDAE558}"/>
              </a:ext>
            </a:extLst>
          </p:cNvPr>
          <p:cNvSpPr/>
          <p:nvPr/>
        </p:nvSpPr>
        <p:spPr>
          <a:xfrm rot="10800000">
            <a:off x="3455337" y="270808"/>
            <a:ext cx="648072" cy="576064"/>
          </a:xfrm>
          <a:prstGeom prst="rtTriangle">
            <a:avLst/>
          </a:prstGeom>
          <a:solidFill>
            <a:srgbClr val="68A2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2" name="그룹 71">
            <a:extLst>
              <a:ext uri="{FF2B5EF4-FFF2-40B4-BE49-F238E27FC236}">
                <a16:creationId xmlns="" xmlns:a16="http://schemas.microsoft.com/office/drawing/2014/main" id="{EFDA9760-78B3-4213-9C92-1705973B7681}"/>
              </a:ext>
            </a:extLst>
          </p:cNvPr>
          <p:cNvGrpSpPr/>
          <p:nvPr/>
        </p:nvGrpSpPr>
        <p:grpSpPr>
          <a:xfrm>
            <a:off x="8198399" y="270813"/>
            <a:ext cx="626190" cy="725873"/>
            <a:chOff x="8198407" y="270808"/>
            <a:chExt cx="626191" cy="725873"/>
          </a:xfrm>
        </p:grpSpPr>
        <p:sp>
          <p:nvSpPr>
            <p:cNvPr id="73" name="직사각형 72">
              <a:extLst>
                <a:ext uri="{FF2B5EF4-FFF2-40B4-BE49-F238E27FC236}">
                  <a16:creationId xmlns="" xmlns:a16="http://schemas.microsoft.com/office/drawing/2014/main" id="{4F4139BE-2D17-48CE-8AD7-23ECAC26DD6D}"/>
                </a:ext>
              </a:extLst>
            </p:cNvPr>
            <p:cNvSpPr/>
            <p:nvPr/>
          </p:nvSpPr>
          <p:spPr>
            <a:xfrm>
              <a:off x="8198407" y="924673"/>
              <a:ext cx="576064" cy="72008"/>
            </a:xfrm>
            <a:prstGeom prst="rect">
              <a:avLst/>
            </a:prstGeom>
            <a:solidFill>
              <a:srgbClr val="81C3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한쪽 모서리가 잘린 사각형 28">
              <a:extLst>
                <a:ext uri="{FF2B5EF4-FFF2-40B4-BE49-F238E27FC236}">
                  <a16:creationId xmlns="" xmlns:a16="http://schemas.microsoft.com/office/drawing/2014/main" id="{788713AF-1BEE-4099-8E9E-BFFD5E00742C}"/>
                </a:ext>
              </a:extLst>
            </p:cNvPr>
            <p:cNvSpPr/>
            <p:nvPr/>
          </p:nvSpPr>
          <p:spPr>
            <a:xfrm rot="5400000">
              <a:off x="8198407" y="270808"/>
              <a:ext cx="576064" cy="576064"/>
            </a:xfrm>
            <a:prstGeom prst="snip1Rect">
              <a:avLst>
                <a:gd name="adj" fmla="val 28517"/>
              </a:avLst>
            </a:prstGeom>
            <a:solidFill>
              <a:srgbClr val="81C3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5" name="TextBox 74">
              <a:extLst>
                <a:ext uri="{FF2B5EF4-FFF2-40B4-BE49-F238E27FC236}">
                  <a16:creationId xmlns="" xmlns:a16="http://schemas.microsoft.com/office/drawing/2014/main" id="{36C7F2CA-79BF-4726-A7B3-2B3121040245}"/>
                </a:ext>
              </a:extLst>
            </p:cNvPr>
            <p:cNvSpPr txBox="1"/>
            <p:nvPr/>
          </p:nvSpPr>
          <p:spPr>
            <a:xfrm>
              <a:off x="8218534" y="270808"/>
              <a:ext cx="60606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Chaparral Pro Light" pitchFamily="18" charset="0"/>
                </a:rPr>
                <a:t>Take,</a:t>
              </a:r>
            </a:p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Chaparral Pro Light" pitchFamily="18" charset="0"/>
                </a:rPr>
                <a:t>Eat</a:t>
              </a:r>
              <a:endParaRPr lang="ko-KR" altLang="en-US" sz="1600" dirty="0">
                <a:solidFill>
                  <a:schemeClr val="bg1"/>
                </a:solidFill>
                <a:latin typeface="Chaparral Pro Light" pitchFamily="18" charset="0"/>
              </a:endParaRPr>
            </a:p>
          </p:txBody>
        </p:sp>
        <p:sp>
          <p:nvSpPr>
            <p:cNvPr id="76" name="직각 삼각형 75">
              <a:extLst>
                <a:ext uri="{FF2B5EF4-FFF2-40B4-BE49-F238E27FC236}">
                  <a16:creationId xmlns="" xmlns:a16="http://schemas.microsoft.com/office/drawing/2014/main" id="{BD667630-255D-4FB9-9BCE-AB71E63DCC01}"/>
                </a:ext>
              </a:extLst>
            </p:cNvPr>
            <p:cNvSpPr/>
            <p:nvPr/>
          </p:nvSpPr>
          <p:spPr>
            <a:xfrm rot="5400000">
              <a:off x="8608888" y="680758"/>
              <a:ext cx="157490" cy="173677"/>
            </a:xfrm>
            <a:prstGeom prst="rtTriangle">
              <a:avLst/>
            </a:prstGeom>
            <a:solidFill>
              <a:srgbClr val="6D79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7" name="TextBox 76">
            <a:extLst>
              <a:ext uri="{FF2B5EF4-FFF2-40B4-BE49-F238E27FC236}">
                <a16:creationId xmlns="" xmlns:a16="http://schemas.microsoft.com/office/drawing/2014/main" id="{FDCC904E-DD09-483A-9AA5-38544C4B9FEB}"/>
              </a:ext>
            </a:extLst>
          </p:cNvPr>
          <p:cNvSpPr txBox="1"/>
          <p:nvPr/>
        </p:nvSpPr>
        <p:spPr>
          <a:xfrm>
            <a:off x="4355981" y="348913"/>
            <a:ext cx="35517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a흑진주M" pitchFamily="18" charset="-127"/>
                <a:ea typeface="a흑진주M" pitchFamily="18" charset="-127"/>
              </a:rPr>
              <a:t>02</a:t>
            </a:r>
            <a:r>
              <a:rPr lang="en-US" altLang="ko-KR" dirty="0">
                <a:solidFill>
                  <a:schemeClr val="bg1"/>
                </a:solidFill>
                <a:latin typeface="a흑진주M" pitchFamily="18" charset="-127"/>
                <a:ea typeface="a흑진주M" pitchFamily="18" charset="-127"/>
              </a:rPr>
              <a:t>. </a:t>
            </a:r>
            <a:r>
              <a:rPr lang="ko-KR" altLang="en-US" dirty="0">
                <a:solidFill>
                  <a:schemeClr val="bg1"/>
                </a:solidFill>
                <a:latin typeface="a흑진주M" pitchFamily="18" charset="-127"/>
                <a:ea typeface="a흑진주M" pitchFamily="18" charset="-127"/>
              </a:rPr>
              <a:t>어플리케이션 소개</a:t>
            </a:r>
            <a:r>
              <a:rPr lang="en-US" altLang="ko-KR" dirty="0">
                <a:solidFill>
                  <a:schemeClr val="bg1"/>
                </a:solidFill>
                <a:latin typeface="a흑진주L" pitchFamily="18" charset="-127"/>
                <a:ea typeface="a흑진주L" pitchFamily="18" charset="-127"/>
              </a:rPr>
              <a:t>_ </a:t>
            </a:r>
            <a:r>
              <a:rPr lang="ko-KR" altLang="en-US" sz="1600" dirty="0">
                <a:solidFill>
                  <a:schemeClr val="bg1"/>
                </a:solidFill>
                <a:latin typeface="a흑진주L" pitchFamily="18" charset="-127"/>
                <a:ea typeface="a흑진주L" pitchFamily="18" charset="-127"/>
              </a:rPr>
              <a:t>판매자</a:t>
            </a:r>
            <a:endParaRPr lang="en-US" altLang="ko-KR" sz="1600" dirty="0">
              <a:solidFill>
                <a:schemeClr val="bg1"/>
              </a:solidFill>
              <a:latin typeface="a흑진주L" pitchFamily="18" charset="-127"/>
              <a:ea typeface="a흑진주L" pitchFamily="18" charset="-127"/>
            </a:endParaRPr>
          </a:p>
        </p:txBody>
      </p:sp>
      <p:sp>
        <p:nvSpPr>
          <p:cNvPr id="79" name="모서리가 둥근 직사각형 27">
            <a:extLst>
              <a:ext uri="{FF2B5EF4-FFF2-40B4-BE49-F238E27FC236}">
                <a16:creationId xmlns="" xmlns:a16="http://schemas.microsoft.com/office/drawing/2014/main" id="{156D4255-D440-4B40-9DDF-21309EFC6DB5}"/>
              </a:ext>
            </a:extLst>
          </p:cNvPr>
          <p:cNvSpPr/>
          <p:nvPr/>
        </p:nvSpPr>
        <p:spPr>
          <a:xfrm>
            <a:off x="1187624" y="1628800"/>
            <a:ext cx="2457700" cy="417646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3302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0" name="Picture 2" descr="C:\Users\Jaewon\Desktop\seller\KakaoTalk_20180320_181632314.jpg">
            <a:extLst>
              <a:ext uri="{FF2B5EF4-FFF2-40B4-BE49-F238E27FC236}">
                <a16:creationId xmlns="" xmlns:a16="http://schemas.microsoft.com/office/drawing/2014/main" id="{75E8421F-0A84-402B-A010-A6552085C9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4778" y="1989000"/>
            <a:ext cx="2069226" cy="3402969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0048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/>
          <p:cNvGrpSpPr/>
          <p:nvPr/>
        </p:nvGrpSpPr>
        <p:grpSpPr>
          <a:xfrm>
            <a:off x="402512" y="265728"/>
            <a:ext cx="3449408" cy="581144"/>
            <a:chOff x="402512" y="260648"/>
            <a:chExt cx="3449408" cy="648072"/>
          </a:xfrm>
        </p:grpSpPr>
        <p:sp>
          <p:nvSpPr>
            <p:cNvPr id="4" name="직사각형 3"/>
            <p:cNvSpPr/>
            <p:nvPr/>
          </p:nvSpPr>
          <p:spPr>
            <a:xfrm>
              <a:off x="402512" y="260648"/>
              <a:ext cx="2801335" cy="648072"/>
            </a:xfrm>
            <a:prstGeom prst="rect">
              <a:avLst/>
            </a:prstGeom>
            <a:solidFill>
              <a:srgbClr val="E6FA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각 삼각형 4"/>
            <p:cNvSpPr/>
            <p:nvPr/>
          </p:nvSpPr>
          <p:spPr>
            <a:xfrm>
              <a:off x="3203848" y="260648"/>
              <a:ext cx="648072" cy="648072"/>
            </a:xfrm>
            <a:prstGeom prst="rtTriangle">
              <a:avLst/>
            </a:prstGeom>
            <a:solidFill>
              <a:srgbClr val="E6FA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직사각형 8"/>
          <p:cNvSpPr/>
          <p:nvPr/>
        </p:nvSpPr>
        <p:spPr>
          <a:xfrm>
            <a:off x="4103410" y="270808"/>
            <a:ext cx="3996982" cy="576064"/>
          </a:xfrm>
          <a:prstGeom prst="rect">
            <a:avLst/>
          </a:prstGeom>
          <a:solidFill>
            <a:srgbClr val="68A2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각 삼각형 9"/>
          <p:cNvSpPr/>
          <p:nvPr/>
        </p:nvSpPr>
        <p:spPr>
          <a:xfrm rot="10800000">
            <a:off x="3455337" y="270808"/>
            <a:ext cx="648072" cy="576064"/>
          </a:xfrm>
          <a:prstGeom prst="rtTriangle">
            <a:avLst/>
          </a:prstGeom>
          <a:solidFill>
            <a:srgbClr val="68A2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그룹 10"/>
          <p:cNvGrpSpPr/>
          <p:nvPr/>
        </p:nvGrpSpPr>
        <p:grpSpPr>
          <a:xfrm>
            <a:off x="8198407" y="270808"/>
            <a:ext cx="618559" cy="725873"/>
            <a:chOff x="8198407" y="270808"/>
            <a:chExt cx="618559" cy="725873"/>
          </a:xfrm>
        </p:grpSpPr>
        <p:sp>
          <p:nvSpPr>
            <p:cNvPr id="18" name="직사각형 17"/>
            <p:cNvSpPr/>
            <p:nvPr/>
          </p:nvSpPr>
          <p:spPr>
            <a:xfrm>
              <a:off x="8198407" y="924673"/>
              <a:ext cx="576064" cy="72008"/>
            </a:xfrm>
            <a:prstGeom prst="rect">
              <a:avLst/>
            </a:prstGeom>
            <a:solidFill>
              <a:srgbClr val="81C3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한쪽 모서리가 잘린 사각형 28"/>
            <p:cNvSpPr/>
            <p:nvPr/>
          </p:nvSpPr>
          <p:spPr>
            <a:xfrm rot="5400000">
              <a:off x="8198407" y="270808"/>
              <a:ext cx="576064" cy="576064"/>
            </a:xfrm>
            <a:prstGeom prst="snip1Rect">
              <a:avLst>
                <a:gd name="adj" fmla="val 28517"/>
              </a:avLst>
            </a:prstGeom>
            <a:solidFill>
              <a:srgbClr val="81C3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8226163" y="270808"/>
              <a:ext cx="59080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 smtClean="0">
                  <a:solidFill>
                    <a:schemeClr val="bg1"/>
                  </a:solidFill>
                  <a:latin typeface="Chaparral Pro Light" pitchFamily="18" charset="0"/>
                </a:rPr>
                <a:t>Take,</a:t>
              </a:r>
            </a:p>
            <a:p>
              <a:pPr algn="ctr"/>
              <a:r>
                <a:rPr lang="en-US" altLang="ko-KR" sz="1600" dirty="0" smtClean="0">
                  <a:solidFill>
                    <a:schemeClr val="bg1"/>
                  </a:solidFill>
                  <a:latin typeface="Chaparral Pro Light" pitchFamily="18" charset="0"/>
                </a:rPr>
                <a:t>Eat</a:t>
              </a:r>
              <a:endParaRPr lang="ko-KR" altLang="en-US" sz="1600" dirty="0">
                <a:solidFill>
                  <a:schemeClr val="bg1"/>
                </a:solidFill>
                <a:latin typeface="Chaparral Pro Light" pitchFamily="18" charset="0"/>
              </a:endParaRPr>
            </a:p>
          </p:txBody>
        </p:sp>
        <p:sp>
          <p:nvSpPr>
            <p:cNvPr id="36" name="직각 삼각형 35"/>
            <p:cNvSpPr/>
            <p:nvPr/>
          </p:nvSpPr>
          <p:spPr>
            <a:xfrm rot="5400000">
              <a:off x="8608888" y="680758"/>
              <a:ext cx="157490" cy="173677"/>
            </a:xfrm>
            <a:prstGeom prst="rtTriangle">
              <a:avLst/>
            </a:prstGeom>
            <a:solidFill>
              <a:srgbClr val="6D79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4355976" y="348912"/>
            <a:ext cx="35517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latin typeface="a흑진주M" pitchFamily="18" charset="-127"/>
                <a:ea typeface="a흑진주M" pitchFamily="18" charset="-127"/>
              </a:rPr>
              <a:t>02</a:t>
            </a:r>
            <a:r>
              <a:rPr lang="en-US" altLang="ko-KR" dirty="0" smtClean="0">
                <a:solidFill>
                  <a:schemeClr val="bg1"/>
                </a:solidFill>
                <a:latin typeface="a흑진주M" pitchFamily="18" charset="-127"/>
                <a:ea typeface="a흑진주M" pitchFamily="18" charset="-127"/>
              </a:rPr>
              <a:t>. </a:t>
            </a:r>
            <a:r>
              <a:rPr lang="ko-KR" altLang="en-US" dirty="0" smtClean="0">
                <a:solidFill>
                  <a:schemeClr val="bg1"/>
                </a:solidFill>
                <a:latin typeface="a흑진주M" pitchFamily="18" charset="-127"/>
                <a:ea typeface="a흑진주M" pitchFamily="18" charset="-127"/>
              </a:rPr>
              <a:t>어플리케이션 소개</a:t>
            </a:r>
            <a:r>
              <a:rPr lang="en-US" altLang="ko-KR" dirty="0" smtClean="0">
                <a:solidFill>
                  <a:schemeClr val="bg1"/>
                </a:solidFill>
                <a:latin typeface="a흑진주L" pitchFamily="18" charset="-127"/>
                <a:ea typeface="a흑진주L" pitchFamily="18" charset="-127"/>
              </a:rPr>
              <a:t>_ </a:t>
            </a:r>
            <a:r>
              <a:rPr lang="ko-KR" altLang="en-US" sz="1600" dirty="0" smtClean="0">
                <a:solidFill>
                  <a:schemeClr val="bg1"/>
                </a:solidFill>
                <a:latin typeface="a흑진주L" pitchFamily="18" charset="-127"/>
                <a:ea typeface="a흑진주L" pitchFamily="18" charset="-127"/>
              </a:rPr>
              <a:t>매장정</a:t>
            </a:r>
            <a:r>
              <a:rPr lang="ko-KR" altLang="en-US" sz="1600" dirty="0">
                <a:solidFill>
                  <a:schemeClr val="bg1"/>
                </a:solidFill>
                <a:latin typeface="a흑진주L" pitchFamily="18" charset="-127"/>
                <a:ea typeface="a흑진주L" pitchFamily="18" charset="-127"/>
              </a:rPr>
              <a:t>보</a:t>
            </a:r>
            <a:endParaRPr lang="en-US" altLang="ko-KR" sz="1600" dirty="0" smtClean="0">
              <a:solidFill>
                <a:schemeClr val="bg1"/>
              </a:solidFill>
              <a:latin typeface="a흑진주L" pitchFamily="18" charset="-127"/>
              <a:ea typeface="a흑진주L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542389" y="2373073"/>
            <a:ext cx="7328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solidFill>
                  <a:schemeClr val="bg1"/>
                </a:solidFill>
                <a:latin typeface="Chaparral Pro Light" pitchFamily="18" charset="0"/>
                <a:ea typeface="나눔바른고딕" pitchFamily="50" charset="-127"/>
              </a:rPr>
              <a:t>소비자</a:t>
            </a:r>
            <a:endParaRPr lang="ko-KR" altLang="en-US" sz="1600" dirty="0">
              <a:solidFill>
                <a:schemeClr val="bg1"/>
              </a:solidFill>
              <a:latin typeface="Chaparral Pro Light" pitchFamily="18" charset="0"/>
              <a:ea typeface="나눔바른고딕" pitchFamily="50" charset="-127"/>
            </a:endParaRPr>
          </a:p>
        </p:txBody>
      </p:sp>
      <p:pic>
        <p:nvPicPr>
          <p:cNvPr id="8194" name="Picture 2" descr="C:\Users\Jaewon\Desktop\seller\KakaoTalk_20180320_18163231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5467" y="1340768"/>
            <a:ext cx="2809392" cy="4712960"/>
          </a:xfrm>
          <a:prstGeom prst="rect">
            <a:avLst/>
          </a:prstGeom>
          <a:noFill/>
          <a:effectLst>
            <a:outerShdw blurRad="2794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직선 연결선 19"/>
          <p:cNvCxnSpPr/>
          <p:nvPr/>
        </p:nvCxnSpPr>
        <p:spPr>
          <a:xfrm>
            <a:off x="5347276" y="1504662"/>
            <a:ext cx="0" cy="4539632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이등변 삼각형 20"/>
          <p:cNvSpPr/>
          <p:nvPr/>
        </p:nvSpPr>
        <p:spPr>
          <a:xfrm rot="5400000">
            <a:off x="5275268" y="3712892"/>
            <a:ext cx="324036" cy="18002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6061704" y="2387215"/>
            <a:ext cx="1005403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나눔바른고딕 Light" pitchFamily="50" charset="-127"/>
                <a:ea typeface="나눔바른고딕 Light" pitchFamily="50" charset="-127"/>
              </a:rPr>
              <a:t>매장정</a:t>
            </a:r>
            <a:r>
              <a:rPr lang="ko-KR" altLang="en-US" dirty="0">
                <a:solidFill>
                  <a:schemeClr val="bg1"/>
                </a:solidFill>
                <a:latin typeface="나눔바른고딕 Light" pitchFamily="50" charset="-127"/>
                <a:ea typeface="나눔바른고딕 Light" pitchFamily="50" charset="-127"/>
              </a:rPr>
              <a:t>보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030721" y="3039443"/>
            <a:ext cx="19976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나눔바른고딕 Light" pitchFamily="50" charset="-127"/>
                <a:ea typeface="나눔바른고딕 Light" pitchFamily="50" charset="-127"/>
              </a:rPr>
              <a:t>매장 정보가</a:t>
            </a:r>
            <a:endParaRPr lang="en-US" altLang="ko-KR" dirty="0" smtClean="0">
              <a:latin typeface="나눔바른고딕 Light" pitchFamily="50" charset="-127"/>
              <a:ea typeface="나눔바른고딕 Light" pitchFamily="50" charset="-127"/>
            </a:endParaRPr>
          </a:p>
          <a:p>
            <a:r>
              <a:rPr lang="ko-KR" altLang="en-US" dirty="0" smtClean="0">
                <a:latin typeface="나눔바른고딕 Light" pitchFamily="50" charset="-127"/>
                <a:ea typeface="나눔바른고딕 Light" pitchFamily="50" charset="-127"/>
              </a:rPr>
              <a:t>한눈에 보여지며</a:t>
            </a:r>
            <a:endParaRPr lang="en-US" altLang="ko-KR" dirty="0" smtClean="0">
              <a:latin typeface="나눔바른고딕 Light" pitchFamily="50" charset="-127"/>
              <a:ea typeface="나눔바른고딕 Light" pitchFamily="50" charset="-127"/>
            </a:endParaRPr>
          </a:p>
          <a:p>
            <a:r>
              <a:rPr lang="ko-KR" altLang="en-US" dirty="0" smtClean="0">
                <a:latin typeface="나눔바른고딕 Light" pitchFamily="50" charset="-127"/>
                <a:ea typeface="나눔바른고딕 Light" pitchFamily="50" charset="-127"/>
              </a:rPr>
              <a:t>수정 또한 가능하다</a:t>
            </a:r>
            <a:r>
              <a:rPr lang="en-US" altLang="ko-KR" dirty="0" smtClean="0">
                <a:latin typeface="나눔바른고딕 Light" pitchFamily="50" charset="-127"/>
                <a:ea typeface="나눔바른고딕 Light" pitchFamily="50" charset="-127"/>
              </a:rPr>
              <a:t>.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-21320" y="0"/>
            <a:ext cx="9184745" cy="6858000"/>
            <a:chOff x="-12852" y="-28103"/>
            <a:chExt cx="9184745" cy="6858000"/>
          </a:xfrm>
        </p:grpSpPr>
        <p:grpSp>
          <p:nvGrpSpPr>
            <p:cNvPr id="46" name="그룹 45"/>
            <p:cNvGrpSpPr/>
            <p:nvPr/>
          </p:nvGrpSpPr>
          <p:grpSpPr>
            <a:xfrm>
              <a:off x="-12852" y="-28103"/>
              <a:ext cx="9184745" cy="6858000"/>
              <a:chOff x="-30106" y="-14808"/>
              <a:chExt cx="9184745" cy="6858000"/>
            </a:xfrm>
          </p:grpSpPr>
          <p:grpSp>
            <p:nvGrpSpPr>
              <p:cNvPr id="49" name="그룹 48"/>
              <p:cNvGrpSpPr/>
              <p:nvPr/>
            </p:nvGrpSpPr>
            <p:grpSpPr>
              <a:xfrm>
                <a:off x="-30106" y="-14808"/>
                <a:ext cx="9184745" cy="6858000"/>
                <a:chOff x="-30106" y="-14808"/>
                <a:chExt cx="9184745" cy="6858000"/>
              </a:xfrm>
            </p:grpSpPr>
            <p:sp>
              <p:nvSpPr>
                <p:cNvPr id="56" name="직사각형 55"/>
                <p:cNvSpPr/>
                <p:nvPr/>
              </p:nvSpPr>
              <p:spPr>
                <a:xfrm>
                  <a:off x="-27079" y="-14808"/>
                  <a:ext cx="9144000" cy="6858000"/>
                </a:xfrm>
                <a:prstGeom prst="rect">
                  <a:avLst/>
                </a:prstGeom>
                <a:solidFill>
                  <a:schemeClr val="bg1"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57" name="그룹 56"/>
                <p:cNvGrpSpPr/>
                <p:nvPr/>
              </p:nvGrpSpPr>
              <p:grpSpPr>
                <a:xfrm>
                  <a:off x="-30106" y="1781169"/>
                  <a:ext cx="9184745" cy="2799960"/>
                  <a:chOff x="-20373" y="981238"/>
                  <a:chExt cx="9184745" cy="4906169"/>
                </a:xfrm>
              </p:grpSpPr>
              <p:sp>
                <p:nvSpPr>
                  <p:cNvPr id="58" name="직사각형 57"/>
                  <p:cNvSpPr/>
                  <p:nvPr/>
                </p:nvSpPr>
                <p:spPr>
                  <a:xfrm>
                    <a:off x="-20373" y="981238"/>
                    <a:ext cx="9184745" cy="4906169"/>
                  </a:xfrm>
                  <a:prstGeom prst="rect">
                    <a:avLst/>
                  </a:prstGeom>
                  <a:solidFill>
                    <a:srgbClr val="AED581">
                      <a:alpha val="97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grpSp>
                <p:nvGrpSpPr>
                  <p:cNvPr id="59" name="그룹 58"/>
                  <p:cNvGrpSpPr/>
                  <p:nvPr/>
                </p:nvGrpSpPr>
                <p:grpSpPr>
                  <a:xfrm>
                    <a:off x="2044959" y="1592593"/>
                    <a:ext cx="791073" cy="3811464"/>
                    <a:chOff x="1979712" y="1340768"/>
                    <a:chExt cx="864096" cy="4404234"/>
                  </a:xfrm>
                </p:grpSpPr>
                <p:sp>
                  <p:nvSpPr>
                    <p:cNvPr id="60" name="모서리가 둥근 직사각형 59"/>
                    <p:cNvSpPr/>
                    <p:nvPr/>
                  </p:nvSpPr>
                  <p:spPr>
                    <a:xfrm>
                      <a:off x="1979712" y="1340768"/>
                      <a:ext cx="864096" cy="144016"/>
                    </a:xfrm>
                    <a:prstGeom prst="roundRect">
                      <a:avLst/>
                    </a:prstGeom>
                    <a:solidFill>
                      <a:schemeClr val="accent1">
                        <a:alpha val="29000"/>
                      </a:schemeClr>
                    </a:solidFill>
                    <a:ln>
                      <a:noFill/>
                    </a:ln>
                    <a:effectLst>
                      <a:innerShdw blurRad="114300">
                        <a:prstClr val="black">
                          <a:alpha val="19000"/>
                        </a:prstClr>
                      </a:inn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61" name="모서리가 둥근 직사각형 60"/>
                    <p:cNvSpPr/>
                    <p:nvPr/>
                  </p:nvSpPr>
                  <p:spPr>
                    <a:xfrm>
                      <a:off x="2011964" y="5489547"/>
                      <a:ext cx="792089" cy="255455"/>
                    </a:xfrm>
                    <a:prstGeom prst="roundRect">
                      <a:avLst/>
                    </a:prstGeom>
                    <a:solidFill>
                      <a:schemeClr val="accent1">
                        <a:alpha val="23000"/>
                      </a:schemeClr>
                    </a:solidFill>
                    <a:ln>
                      <a:noFill/>
                    </a:ln>
                    <a:effectLst>
                      <a:innerShdw blurRad="114300">
                        <a:prstClr val="black">
                          <a:alpha val="23000"/>
                        </a:prstClr>
                      </a:inn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</p:grpSp>
          </p:grpSp>
          <p:sp>
            <p:nvSpPr>
              <p:cNvPr id="55" name="모서리가 둥근 직사각형 54"/>
              <p:cNvSpPr/>
              <p:nvPr/>
            </p:nvSpPr>
            <p:spPr>
              <a:xfrm>
                <a:off x="2301222" y="3548640"/>
                <a:ext cx="966869" cy="301464"/>
              </a:xfrm>
              <a:prstGeom prst="roundRect">
                <a:avLst/>
              </a:prstGeom>
              <a:solidFill>
                <a:schemeClr val="accent1">
                  <a:alpha val="23000"/>
                </a:schemeClr>
              </a:solidFill>
              <a:ln>
                <a:noFill/>
              </a:ln>
              <a:effectLst>
                <a:innerShdw blurRad="114300">
                  <a:prstClr val="black">
                    <a:alpha val="23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1" name="TextBox 50"/>
              <p:cNvSpPr txBox="1"/>
              <p:nvPr/>
            </p:nvSpPr>
            <p:spPr>
              <a:xfrm>
                <a:off x="5258028" y="2783494"/>
                <a:ext cx="216116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3200" dirty="0">
                    <a:solidFill>
                      <a:schemeClr val="bg1"/>
                    </a:solidFill>
                    <a:effectLst>
                      <a:glow rad="228600">
                        <a:schemeClr val="accent5">
                          <a:satMod val="175000"/>
                          <a:alpha val="40000"/>
                        </a:schemeClr>
                      </a:glow>
                    </a:effectLst>
                    <a:latin typeface="1훈화양연화 R" pitchFamily="18" charset="-127"/>
                    <a:ea typeface="1훈화양연화 R" pitchFamily="18" charset="-127"/>
                  </a:rPr>
                  <a:t>1</a:t>
                </a:r>
                <a:r>
                  <a:rPr lang="en-US" altLang="ko-KR" sz="3200" dirty="0" smtClean="0">
                    <a:solidFill>
                      <a:schemeClr val="bg1"/>
                    </a:solidFill>
                    <a:effectLst>
                      <a:glow rad="228600">
                        <a:schemeClr val="accent5">
                          <a:satMod val="175000"/>
                          <a:alpha val="40000"/>
                        </a:schemeClr>
                      </a:glow>
                    </a:effectLst>
                    <a:latin typeface="1훈화양연화 R" pitchFamily="18" charset="-127"/>
                    <a:ea typeface="1훈화양연화 R" pitchFamily="18" charset="-127"/>
                  </a:rPr>
                  <a:t>. </a:t>
                </a:r>
                <a:r>
                  <a:rPr lang="ko-KR" altLang="en-US" sz="3200" dirty="0" smtClean="0">
                    <a:solidFill>
                      <a:schemeClr val="bg1"/>
                    </a:solidFill>
                    <a:effectLst>
                      <a:glow rad="228600">
                        <a:schemeClr val="accent5">
                          <a:satMod val="175000"/>
                          <a:alpha val="40000"/>
                        </a:schemeClr>
                      </a:glow>
                    </a:effectLst>
                    <a:latin typeface="1훈화양연화 R" pitchFamily="18" charset="-127"/>
                    <a:ea typeface="1훈화양연화 R" pitchFamily="18" charset="-127"/>
                  </a:rPr>
                  <a:t>매장 정보</a:t>
                </a:r>
                <a:endParaRPr lang="ko-KR" altLang="en-US" sz="3200" dirty="0">
                  <a:solidFill>
                    <a:schemeClr val="bg1"/>
                  </a:solidFill>
                  <a:effectLst>
                    <a:glow rad="2286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1훈화양연화 R" pitchFamily="18" charset="-127"/>
                  <a:ea typeface="1훈화양연화 R" pitchFamily="18" charset="-127"/>
                </a:endParaRPr>
              </a:p>
            </p:txBody>
          </p:sp>
        </p:grpSp>
        <p:sp>
          <p:nvSpPr>
            <p:cNvPr id="65" name="모서리가 둥근 직사각형 26"/>
            <p:cNvSpPr/>
            <p:nvPr/>
          </p:nvSpPr>
          <p:spPr>
            <a:xfrm>
              <a:off x="1166587" y="2218688"/>
              <a:ext cx="3420380" cy="2444301"/>
            </a:xfrm>
            <a:custGeom>
              <a:avLst/>
              <a:gdLst/>
              <a:ahLst/>
              <a:cxnLst/>
              <a:rect l="l" t="t" r="r" b="b"/>
              <a:pathLst>
                <a:path w="3420380" h="2444301">
                  <a:moveTo>
                    <a:pt x="570075" y="0"/>
                  </a:moveTo>
                  <a:lnTo>
                    <a:pt x="2850305" y="0"/>
                  </a:lnTo>
                  <a:cubicBezTo>
                    <a:pt x="3165149" y="0"/>
                    <a:pt x="3420380" y="255231"/>
                    <a:pt x="3420380" y="570075"/>
                  </a:cubicBezTo>
                  <a:lnTo>
                    <a:pt x="3420380" y="2444301"/>
                  </a:lnTo>
                  <a:lnTo>
                    <a:pt x="0" y="2444301"/>
                  </a:lnTo>
                  <a:lnTo>
                    <a:pt x="0" y="570075"/>
                  </a:lnTo>
                  <a:cubicBezTo>
                    <a:pt x="0" y="255231"/>
                    <a:pt x="255231" y="0"/>
                    <a:pt x="57007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모서리가 둥근 직사각형 66"/>
            <p:cNvSpPr/>
            <p:nvPr/>
          </p:nvSpPr>
          <p:spPr>
            <a:xfrm>
              <a:off x="2393342" y="2506719"/>
              <a:ext cx="966869" cy="200625"/>
            </a:xfrm>
            <a:prstGeom prst="roundRect">
              <a:avLst/>
            </a:prstGeom>
            <a:solidFill>
              <a:schemeClr val="accent1">
                <a:alpha val="23000"/>
              </a:schemeClr>
            </a:solidFill>
            <a:ln>
              <a:noFill/>
            </a:ln>
            <a:effectLst>
              <a:innerShdw blurRad="114300">
                <a:prstClr val="black">
                  <a:alpha val="2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26" name="Picture 2" descr="C:\Users\Jaewon\Desktop\제목 없음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43894" y="2770199"/>
              <a:ext cx="2688643" cy="1812506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47" name="직선 연결선 46"/>
            <p:cNvCxnSpPr/>
            <p:nvPr/>
          </p:nvCxnSpPr>
          <p:spPr>
            <a:xfrm>
              <a:off x="1668821" y="3162773"/>
              <a:ext cx="173434" cy="184406"/>
            </a:xfrm>
            <a:prstGeom prst="line">
              <a:avLst/>
            </a:prstGeom>
            <a:ln w="762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 47"/>
            <p:cNvCxnSpPr/>
            <p:nvPr/>
          </p:nvCxnSpPr>
          <p:spPr>
            <a:xfrm flipV="1">
              <a:off x="1803179" y="2979274"/>
              <a:ext cx="304381" cy="377159"/>
            </a:xfrm>
            <a:prstGeom prst="line">
              <a:avLst/>
            </a:prstGeom>
            <a:ln w="762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250716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C:\Users\Jaewon\Desktop\seller\KakaoTalk_20180320_181632909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2443" y="1340768"/>
            <a:ext cx="2738926" cy="4703525"/>
          </a:xfrm>
          <a:prstGeom prst="rect">
            <a:avLst/>
          </a:prstGeom>
          <a:noFill/>
          <a:effectLst>
            <a:outerShdw blurRad="2032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7" name="그룹 26"/>
          <p:cNvGrpSpPr/>
          <p:nvPr/>
        </p:nvGrpSpPr>
        <p:grpSpPr>
          <a:xfrm>
            <a:off x="402512" y="265728"/>
            <a:ext cx="3449408" cy="581144"/>
            <a:chOff x="402512" y="260648"/>
            <a:chExt cx="3449408" cy="648072"/>
          </a:xfrm>
        </p:grpSpPr>
        <p:sp>
          <p:nvSpPr>
            <p:cNvPr id="4" name="직사각형 3"/>
            <p:cNvSpPr/>
            <p:nvPr/>
          </p:nvSpPr>
          <p:spPr>
            <a:xfrm>
              <a:off x="402512" y="260648"/>
              <a:ext cx="2801335" cy="648072"/>
            </a:xfrm>
            <a:prstGeom prst="rect">
              <a:avLst/>
            </a:prstGeom>
            <a:solidFill>
              <a:srgbClr val="E6FA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각 삼각형 4"/>
            <p:cNvSpPr/>
            <p:nvPr/>
          </p:nvSpPr>
          <p:spPr>
            <a:xfrm>
              <a:off x="3203848" y="260648"/>
              <a:ext cx="648072" cy="648072"/>
            </a:xfrm>
            <a:prstGeom prst="rtTriangle">
              <a:avLst/>
            </a:prstGeom>
            <a:solidFill>
              <a:srgbClr val="E6FA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직사각형 8"/>
          <p:cNvSpPr/>
          <p:nvPr/>
        </p:nvSpPr>
        <p:spPr>
          <a:xfrm>
            <a:off x="4103410" y="270808"/>
            <a:ext cx="3996982" cy="576064"/>
          </a:xfrm>
          <a:prstGeom prst="rect">
            <a:avLst/>
          </a:prstGeom>
          <a:solidFill>
            <a:srgbClr val="68A2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각 삼각형 9"/>
          <p:cNvSpPr/>
          <p:nvPr/>
        </p:nvSpPr>
        <p:spPr>
          <a:xfrm rot="10800000">
            <a:off x="3455337" y="270808"/>
            <a:ext cx="648072" cy="576064"/>
          </a:xfrm>
          <a:prstGeom prst="rtTriangle">
            <a:avLst/>
          </a:prstGeom>
          <a:solidFill>
            <a:srgbClr val="68A2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그룹 10"/>
          <p:cNvGrpSpPr/>
          <p:nvPr/>
        </p:nvGrpSpPr>
        <p:grpSpPr>
          <a:xfrm>
            <a:off x="8198407" y="270808"/>
            <a:ext cx="618559" cy="725873"/>
            <a:chOff x="8198407" y="270808"/>
            <a:chExt cx="618559" cy="725873"/>
          </a:xfrm>
        </p:grpSpPr>
        <p:sp>
          <p:nvSpPr>
            <p:cNvPr id="18" name="직사각형 17"/>
            <p:cNvSpPr/>
            <p:nvPr/>
          </p:nvSpPr>
          <p:spPr>
            <a:xfrm>
              <a:off x="8198407" y="924673"/>
              <a:ext cx="576064" cy="72008"/>
            </a:xfrm>
            <a:prstGeom prst="rect">
              <a:avLst/>
            </a:prstGeom>
            <a:solidFill>
              <a:srgbClr val="81C3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한쪽 모서리가 잘린 사각형 28"/>
            <p:cNvSpPr/>
            <p:nvPr/>
          </p:nvSpPr>
          <p:spPr>
            <a:xfrm rot="5400000">
              <a:off x="8198407" y="270808"/>
              <a:ext cx="576064" cy="576064"/>
            </a:xfrm>
            <a:prstGeom prst="snip1Rect">
              <a:avLst>
                <a:gd name="adj" fmla="val 28517"/>
              </a:avLst>
            </a:prstGeom>
            <a:solidFill>
              <a:srgbClr val="81C3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8226163" y="270808"/>
              <a:ext cx="59080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 smtClean="0">
                  <a:solidFill>
                    <a:schemeClr val="bg1"/>
                  </a:solidFill>
                  <a:latin typeface="Chaparral Pro Light" pitchFamily="18" charset="0"/>
                </a:rPr>
                <a:t>Take,</a:t>
              </a:r>
            </a:p>
            <a:p>
              <a:pPr algn="ctr"/>
              <a:r>
                <a:rPr lang="en-US" altLang="ko-KR" sz="1600" dirty="0" smtClean="0">
                  <a:solidFill>
                    <a:schemeClr val="bg1"/>
                  </a:solidFill>
                  <a:latin typeface="Chaparral Pro Light" pitchFamily="18" charset="0"/>
                </a:rPr>
                <a:t>Eat</a:t>
              </a:r>
              <a:endParaRPr lang="ko-KR" altLang="en-US" sz="1600" dirty="0">
                <a:solidFill>
                  <a:schemeClr val="bg1"/>
                </a:solidFill>
                <a:latin typeface="Chaparral Pro Light" pitchFamily="18" charset="0"/>
              </a:endParaRPr>
            </a:p>
          </p:txBody>
        </p:sp>
        <p:sp>
          <p:nvSpPr>
            <p:cNvPr id="36" name="직각 삼각형 35"/>
            <p:cNvSpPr/>
            <p:nvPr/>
          </p:nvSpPr>
          <p:spPr>
            <a:xfrm rot="5400000">
              <a:off x="8608888" y="680758"/>
              <a:ext cx="157490" cy="173677"/>
            </a:xfrm>
            <a:prstGeom prst="rtTriangle">
              <a:avLst/>
            </a:prstGeom>
            <a:solidFill>
              <a:srgbClr val="6D79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4355976" y="348912"/>
            <a:ext cx="35517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latin typeface="a흑진주M" pitchFamily="18" charset="-127"/>
                <a:ea typeface="a흑진주M" pitchFamily="18" charset="-127"/>
              </a:rPr>
              <a:t>02</a:t>
            </a:r>
            <a:r>
              <a:rPr lang="en-US" altLang="ko-KR" dirty="0" smtClean="0">
                <a:solidFill>
                  <a:schemeClr val="bg1"/>
                </a:solidFill>
                <a:latin typeface="a흑진주M" pitchFamily="18" charset="-127"/>
                <a:ea typeface="a흑진주M" pitchFamily="18" charset="-127"/>
              </a:rPr>
              <a:t>. </a:t>
            </a:r>
            <a:r>
              <a:rPr lang="ko-KR" altLang="en-US" dirty="0" smtClean="0">
                <a:solidFill>
                  <a:schemeClr val="bg1"/>
                </a:solidFill>
                <a:latin typeface="a흑진주M" pitchFamily="18" charset="-127"/>
                <a:ea typeface="a흑진주M" pitchFamily="18" charset="-127"/>
              </a:rPr>
              <a:t>어플리케이션 소개</a:t>
            </a:r>
            <a:r>
              <a:rPr lang="en-US" altLang="ko-KR" dirty="0" smtClean="0">
                <a:solidFill>
                  <a:schemeClr val="bg1"/>
                </a:solidFill>
                <a:latin typeface="a흑진주L" pitchFamily="18" charset="-127"/>
                <a:ea typeface="a흑진주L" pitchFamily="18" charset="-127"/>
              </a:rPr>
              <a:t>_ </a:t>
            </a:r>
            <a:r>
              <a:rPr lang="ko-KR" altLang="en-US" sz="1600" dirty="0" smtClean="0">
                <a:solidFill>
                  <a:schemeClr val="bg1"/>
                </a:solidFill>
                <a:latin typeface="a흑진주L" pitchFamily="18" charset="-127"/>
                <a:ea typeface="a흑진주L" pitchFamily="18" charset="-127"/>
              </a:rPr>
              <a:t>주문내역</a:t>
            </a:r>
            <a:endParaRPr lang="en-US" altLang="ko-KR" sz="1600" dirty="0" smtClean="0">
              <a:solidFill>
                <a:schemeClr val="bg1"/>
              </a:solidFill>
              <a:latin typeface="a흑진주L" pitchFamily="18" charset="-127"/>
              <a:ea typeface="a흑진주L" pitchFamily="18" charset="-127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5264252" y="1504661"/>
            <a:ext cx="0" cy="4539632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이등변 삼각형 20"/>
          <p:cNvSpPr/>
          <p:nvPr/>
        </p:nvSpPr>
        <p:spPr>
          <a:xfrm rot="5400000">
            <a:off x="5192244" y="3712891"/>
            <a:ext cx="324036" cy="18002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5978680" y="2387214"/>
            <a:ext cx="1005403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나눔바른고딕 Light" pitchFamily="50" charset="-127"/>
                <a:ea typeface="나눔바른고딕 Light" pitchFamily="50" charset="-127"/>
              </a:rPr>
              <a:t>주문내역</a:t>
            </a:r>
            <a:endParaRPr lang="ko-KR" altLang="en-US" dirty="0">
              <a:solidFill>
                <a:schemeClr val="bg1"/>
              </a:solidFill>
              <a:latin typeface="나눔바른고딕 Light" pitchFamily="50" charset="-127"/>
              <a:ea typeface="나눔바른고딕 Light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947697" y="3039442"/>
            <a:ext cx="280076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>
                <a:latin typeface="나눔바른고딕 Light" pitchFamily="50" charset="-127"/>
                <a:ea typeface="나눔바른고딕 Light" pitchFamily="50" charset="-127"/>
              </a:rPr>
              <a:t>판매자에게</a:t>
            </a:r>
            <a:r>
              <a:rPr lang="ko-KR" altLang="en-US" dirty="0" smtClean="0">
                <a:latin typeface="나눔바른고딕 Light" pitchFamily="50" charset="-127"/>
                <a:ea typeface="나눔바른고딕 Light" pitchFamily="50" charset="-127"/>
              </a:rPr>
              <a:t> 들어온</a:t>
            </a:r>
            <a:endParaRPr lang="en-US" altLang="ko-KR" dirty="0" smtClean="0">
              <a:latin typeface="나눔바른고딕 Light" pitchFamily="50" charset="-127"/>
              <a:ea typeface="나눔바른고딕 Light" pitchFamily="50" charset="-127"/>
            </a:endParaRPr>
          </a:p>
          <a:p>
            <a:r>
              <a:rPr lang="ko-KR" altLang="en-US" dirty="0" smtClean="0">
                <a:latin typeface="나눔바른고딕 Light" pitchFamily="50" charset="-127"/>
                <a:ea typeface="나눔바른고딕 Light" pitchFamily="50" charset="-127"/>
              </a:rPr>
              <a:t>주문 목록이 한눈에 보여지며</a:t>
            </a:r>
            <a:endParaRPr lang="en-US" altLang="ko-KR" dirty="0" smtClean="0">
              <a:latin typeface="나눔바른고딕 Light" pitchFamily="50" charset="-127"/>
              <a:ea typeface="나눔바른고딕 Light" pitchFamily="50" charset="-127"/>
            </a:endParaRPr>
          </a:p>
          <a:p>
            <a:r>
              <a:rPr lang="ko-KR" altLang="en-US" dirty="0" smtClean="0">
                <a:latin typeface="나눔바른고딕 Light" pitchFamily="50" charset="-127"/>
                <a:ea typeface="나눔바른고딕 Light" pitchFamily="50" charset="-127"/>
              </a:rPr>
              <a:t>버튼을 클릭하여 주문을 </a:t>
            </a:r>
            <a:endParaRPr lang="en-US" altLang="ko-KR" dirty="0" smtClean="0">
              <a:latin typeface="나눔바른고딕 Light" pitchFamily="50" charset="-127"/>
              <a:ea typeface="나눔바른고딕 Light" pitchFamily="50" charset="-127"/>
            </a:endParaRPr>
          </a:p>
          <a:p>
            <a:r>
              <a:rPr lang="ko-KR" altLang="en-US" dirty="0" smtClean="0">
                <a:latin typeface="나눔바른고딕 Light" pitchFamily="50" charset="-127"/>
                <a:ea typeface="나눔바른고딕 Light" pitchFamily="50" charset="-127"/>
              </a:rPr>
              <a:t>수락</a:t>
            </a:r>
            <a:r>
              <a:rPr lang="en-US" altLang="ko-KR" dirty="0" smtClean="0">
                <a:latin typeface="나눔바른고딕 Light" pitchFamily="50" charset="-127"/>
                <a:ea typeface="나눔바른고딕 Light" pitchFamily="50" charset="-127"/>
              </a:rPr>
              <a:t>/</a:t>
            </a:r>
            <a:r>
              <a:rPr lang="ko-KR" altLang="en-US" dirty="0" smtClean="0">
                <a:latin typeface="나눔바른고딕 Light" pitchFamily="50" charset="-127"/>
                <a:ea typeface="나눔바른고딕 Light" pitchFamily="50" charset="-127"/>
              </a:rPr>
              <a:t>거절이 가능하다</a:t>
            </a:r>
            <a:r>
              <a:rPr lang="en-US" altLang="ko-KR" dirty="0" smtClean="0">
                <a:latin typeface="나눔바른고딕 Light" pitchFamily="50" charset="-127"/>
                <a:ea typeface="나눔바른고딕 Light" pitchFamily="50" charset="-127"/>
              </a:rPr>
              <a:t>.</a:t>
            </a:r>
          </a:p>
          <a:p>
            <a:endParaRPr lang="en-US" altLang="ko-KR" dirty="0">
              <a:latin typeface="나눔바른고딕 Light" pitchFamily="50" charset="-127"/>
              <a:ea typeface="나눔바른고딕 Light" pitchFamily="50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-34784" y="-9625"/>
            <a:ext cx="9184745" cy="6858000"/>
            <a:chOff x="-12852" y="-28103"/>
            <a:chExt cx="9184745" cy="6858000"/>
          </a:xfrm>
        </p:grpSpPr>
        <p:grpSp>
          <p:nvGrpSpPr>
            <p:cNvPr id="25" name="그룹 24"/>
            <p:cNvGrpSpPr/>
            <p:nvPr/>
          </p:nvGrpSpPr>
          <p:grpSpPr>
            <a:xfrm>
              <a:off x="-12852" y="-28103"/>
              <a:ext cx="9184745" cy="6858000"/>
              <a:chOff x="-30106" y="-14808"/>
              <a:chExt cx="9184745" cy="6858000"/>
            </a:xfrm>
          </p:grpSpPr>
          <p:grpSp>
            <p:nvGrpSpPr>
              <p:cNvPr id="35" name="그룹 34"/>
              <p:cNvGrpSpPr/>
              <p:nvPr/>
            </p:nvGrpSpPr>
            <p:grpSpPr>
              <a:xfrm>
                <a:off x="-30106" y="-14808"/>
                <a:ext cx="9184745" cy="6858000"/>
                <a:chOff x="-30106" y="-14808"/>
                <a:chExt cx="9184745" cy="6858000"/>
              </a:xfrm>
            </p:grpSpPr>
            <p:sp>
              <p:nvSpPr>
                <p:cNvPr id="39" name="직사각형 38"/>
                <p:cNvSpPr/>
                <p:nvPr/>
              </p:nvSpPr>
              <p:spPr>
                <a:xfrm>
                  <a:off x="-27079" y="-14808"/>
                  <a:ext cx="9144000" cy="6858000"/>
                </a:xfrm>
                <a:prstGeom prst="rect">
                  <a:avLst/>
                </a:prstGeom>
                <a:solidFill>
                  <a:schemeClr val="bg1"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40" name="그룹 39"/>
                <p:cNvGrpSpPr/>
                <p:nvPr/>
              </p:nvGrpSpPr>
              <p:grpSpPr>
                <a:xfrm>
                  <a:off x="-30106" y="1781169"/>
                  <a:ext cx="9184745" cy="2799960"/>
                  <a:chOff x="-20373" y="981238"/>
                  <a:chExt cx="9184745" cy="4906169"/>
                </a:xfrm>
              </p:grpSpPr>
              <p:sp>
                <p:nvSpPr>
                  <p:cNvPr id="41" name="직사각형 40"/>
                  <p:cNvSpPr/>
                  <p:nvPr/>
                </p:nvSpPr>
                <p:spPr>
                  <a:xfrm>
                    <a:off x="-20373" y="981238"/>
                    <a:ext cx="9184745" cy="4906169"/>
                  </a:xfrm>
                  <a:prstGeom prst="rect">
                    <a:avLst/>
                  </a:prstGeom>
                  <a:solidFill>
                    <a:srgbClr val="AED581">
                      <a:alpha val="97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grpSp>
                <p:nvGrpSpPr>
                  <p:cNvPr id="42" name="그룹 41"/>
                  <p:cNvGrpSpPr/>
                  <p:nvPr/>
                </p:nvGrpSpPr>
                <p:grpSpPr>
                  <a:xfrm>
                    <a:off x="2044959" y="1592593"/>
                    <a:ext cx="791073" cy="3811464"/>
                    <a:chOff x="1979712" y="1340768"/>
                    <a:chExt cx="864096" cy="4404234"/>
                  </a:xfrm>
                </p:grpSpPr>
                <p:sp>
                  <p:nvSpPr>
                    <p:cNvPr id="43" name="모서리가 둥근 직사각형 42"/>
                    <p:cNvSpPr/>
                    <p:nvPr/>
                  </p:nvSpPr>
                  <p:spPr>
                    <a:xfrm>
                      <a:off x="1979712" y="1340768"/>
                      <a:ext cx="864096" cy="144016"/>
                    </a:xfrm>
                    <a:prstGeom prst="roundRect">
                      <a:avLst/>
                    </a:prstGeom>
                    <a:solidFill>
                      <a:schemeClr val="accent1">
                        <a:alpha val="29000"/>
                      </a:schemeClr>
                    </a:solidFill>
                    <a:ln>
                      <a:noFill/>
                    </a:ln>
                    <a:effectLst>
                      <a:innerShdw blurRad="114300">
                        <a:prstClr val="black">
                          <a:alpha val="19000"/>
                        </a:prstClr>
                      </a:inn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44" name="모서리가 둥근 직사각형 43"/>
                    <p:cNvSpPr/>
                    <p:nvPr/>
                  </p:nvSpPr>
                  <p:spPr>
                    <a:xfrm>
                      <a:off x="2011964" y="5489547"/>
                      <a:ext cx="792089" cy="255455"/>
                    </a:xfrm>
                    <a:prstGeom prst="roundRect">
                      <a:avLst/>
                    </a:prstGeom>
                    <a:solidFill>
                      <a:schemeClr val="accent1">
                        <a:alpha val="23000"/>
                      </a:schemeClr>
                    </a:solidFill>
                    <a:ln>
                      <a:noFill/>
                    </a:ln>
                    <a:effectLst>
                      <a:innerShdw blurRad="114300">
                        <a:prstClr val="black">
                          <a:alpha val="23000"/>
                        </a:prstClr>
                      </a:inn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</p:grpSp>
          </p:grpSp>
          <p:sp>
            <p:nvSpPr>
              <p:cNvPr id="37" name="모서리가 둥근 직사각형 36"/>
              <p:cNvSpPr/>
              <p:nvPr/>
            </p:nvSpPr>
            <p:spPr>
              <a:xfrm>
                <a:off x="2301222" y="3548640"/>
                <a:ext cx="966869" cy="301464"/>
              </a:xfrm>
              <a:prstGeom prst="roundRect">
                <a:avLst/>
              </a:prstGeom>
              <a:solidFill>
                <a:schemeClr val="accent1">
                  <a:alpha val="23000"/>
                </a:schemeClr>
              </a:solidFill>
              <a:ln>
                <a:noFill/>
              </a:ln>
              <a:effectLst>
                <a:innerShdw blurRad="114300">
                  <a:prstClr val="black">
                    <a:alpha val="23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TextBox 37"/>
              <p:cNvSpPr txBox="1"/>
              <p:nvPr/>
            </p:nvSpPr>
            <p:spPr>
              <a:xfrm>
                <a:off x="5258028" y="2783494"/>
                <a:ext cx="223490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3200" dirty="0" smtClean="0">
                    <a:solidFill>
                      <a:schemeClr val="bg1"/>
                    </a:solidFill>
                    <a:effectLst>
                      <a:glow rad="228600">
                        <a:schemeClr val="accent5">
                          <a:satMod val="175000"/>
                          <a:alpha val="40000"/>
                        </a:schemeClr>
                      </a:glow>
                    </a:effectLst>
                    <a:latin typeface="1훈화양연화 R" pitchFamily="18" charset="-127"/>
                    <a:ea typeface="1훈화양연화 R" pitchFamily="18" charset="-127"/>
                  </a:rPr>
                  <a:t>2. </a:t>
                </a:r>
                <a:r>
                  <a:rPr lang="ko-KR" altLang="en-US" sz="3200" dirty="0" smtClean="0">
                    <a:solidFill>
                      <a:schemeClr val="bg1"/>
                    </a:solidFill>
                    <a:effectLst>
                      <a:glow rad="228600">
                        <a:schemeClr val="accent5">
                          <a:satMod val="175000"/>
                          <a:alpha val="40000"/>
                        </a:schemeClr>
                      </a:glow>
                    </a:effectLst>
                    <a:latin typeface="1훈화양연화 R" pitchFamily="18" charset="-127"/>
                    <a:ea typeface="1훈화양연화 R" pitchFamily="18" charset="-127"/>
                  </a:rPr>
                  <a:t>주문 내역</a:t>
                </a:r>
                <a:endParaRPr lang="ko-KR" altLang="en-US" sz="3200" dirty="0">
                  <a:solidFill>
                    <a:schemeClr val="bg1"/>
                  </a:solidFill>
                  <a:effectLst>
                    <a:glow rad="2286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1훈화양연화 R" pitchFamily="18" charset="-127"/>
                  <a:ea typeface="1훈화양연화 R" pitchFamily="18" charset="-127"/>
                </a:endParaRPr>
              </a:p>
            </p:txBody>
          </p:sp>
        </p:grpSp>
        <p:sp>
          <p:nvSpPr>
            <p:cNvPr id="26" name="모서리가 둥근 직사각형 26"/>
            <p:cNvSpPr/>
            <p:nvPr/>
          </p:nvSpPr>
          <p:spPr>
            <a:xfrm>
              <a:off x="1166587" y="2218688"/>
              <a:ext cx="3420380" cy="2444301"/>
            </a:xfrm>
            <a:custGeom>
              <a:avLst/>
              <a:gdLst/>
              <a:ahLst/>
              <a:cxnLst/>
              <a:rect l="l" t="t" r="r" b="b"/>
              <a:pathLst>
                <a:path w="3420380" h="2444301">
                  <a:moveTo>
                    <a:pt x="570075" y="0"/>
                  </a:moveTo>
                  <a:lnTo>
                    <a:pt x="2850305" y="0"/>
                  </a:lnTo>
                  <a:cubicBezTo>
                    <a:pt x="3165149" y="0"/>
                    <a:pt x="3420380" y="255231"/>
                    <a:pt x="3420380" y="570075"/>
                  </a:cubicBezTo>
                  <a:lnTo>
                    <a:pt x="3420380" y="2444301"/>
                  </a:lnTo>
                  <a:lnTo>
                    <a:pt x="0" y="2444301"/>
                  </a:lnTo>
                  <a:lnTo>
                    <a:pt x="0" y="570075"/>
                  </a:lnTo>
                  <a:cubicBezTo>
                    <a:pt x="0" y="255231"/>
                    <a:pt x="255231" y="0"/>
                    <a:pt x="57007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모서리가 둥근 직사각형 27"/>
            <p:cNvSpPr/>
            <p:nvPr/>
          </p:nvSpPr>
          <p:spPr>
            <a:xfrm>
              <a:off x="2393342" y="2506719"/>
              <a:ext cx="966869" cy="200625"/>
            </a:xfrm>
            <a:prstGeom prst="roundRect">
              <a:avLst/>
            </a:prstGeom>
            <a:solidFill>
              <a:schemeClr val="accent1">
                <a:alpha val="23000"/>
              </a:schemeClr>
            </a:solidFill>
            <a:ln>
              <a:noFill/>
            </a:ln>
            <a:effectLst>
              <a:innerShdw blurRad="114300">
                <a:prstClr val="black">
                  <a:alpha val="2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2" name="Picture 2" descr="C:\Users\Jaewon\Desktop\제목 없음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43894" y="2770199"/>
              <a:ext cx="2688643" cy="1812506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3" name="직선 연결선 32"/>
            <p:cNvCxnSpPr/>
            <p:nvPr/>
          </p:nvCxnSpPr>
          <p:spPr>
            <a:xfrm>
              <a:off x="2368418" y="3222941"/>
              <a:ext cx="173434" cy="184406"/>
            </a:xfrm>
            <a:prstGeom prst="line">
              <a:avLst/>
            </a:prstGeom>
            <a:ln w="762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/>
            <p:cNvCxnSpPr/>
            <p:nvPr/>
          </p:nvCxnSpPr>
          <p:spPr>
            <a:xfrm flipV="1">
              <a:off x="2502776" y="3039442"/>
              <a:ext cx="304381" cy="377159"/>
            </a:xfrm>
            <a:prstGeom prst="line">
              <a:avLst/>
            </a:prstGeom>
            <a:ln w="762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0243141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/>
          <p:cNvGrpSpPr/>
          <p:nvPr/>
        </p:nvGrpSpPr>
        <p:grpSpPr>
          <a:xfrm>
            <a:off x="402512" y="265728"/>
            <a:ext cx="3449408" cy="581144"/>
            <a:chOff x="402512" y="260648"/>
            <a:chExt cx="3449408" cy="648072"/>
          </a:xfrm>
        </p:grpSpPr>
        <p:sp>
          <p:nvSpPr>
            <p:cNvPr id="4" name="직사각형 3"/>
            <p:cNvSpPr/>
            <p:nvPr/>
          </p:nvSpPr>
          <p:spPr>
            <a:xfrm>
              <a:off x="402512" y="260648"/>
              <a:ext cx="2801335" cy="648072"/>
            </a:xfrm>
            <a:prstGeom prst="rect">
              <a:avLst/>
            </a:prstGeom>
            <a:solidFill>
              <a:srgbClr val="E6FA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각 삼각형 4"/>
            <p:cNvSpPr/>
            <p:nvPr/>
          </p:nvSpPr>
          <p:spPr>
            <a:xfrm>
              <a:off x="3203848" y="260648"/>
              <a:ext cx="648072" cy="648072"/>
            </a:xfrm>
            <a:prstGeom prst="rtTriangle">
              <a:avLst/>
            </a:prstGeom>
            <a:solidFill>
              <a:srgbClr val="E6FA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직사각형 8"/>
          <p:cNvSpPr/>
          <p:nvPr/>
        </p:nvSpPr>
        <p:spPr>
          <a:xfrm>
            <a:off x="4103410" y="270808"/>
            <a:ext cx="3996982" cy="576064"/>
          </a:xfrm>
          <a:prstGeom prst="rect">
            <a:avLst/>
          </a:prstGeom>
          <a:solidFill>
            <a:srgbClr val="68A2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각 삼각형 9"/>
          <p:cNvSpPr/>
          <p:nvPr/>
        </p:nvSpPr>
        <p:spPr>
          <a:xfrm rot="10800000">
            <a:off x="3455337" y="270808"/>
            <a:ext cx="648072" cy="576064"/>
          </a:xfrm>
          <a:prstGeom prst="rtTriangle">
            <a:avLst/>
          </a:prstGeom>
          <a:solidFill>
            <a:srgbClr val="68A2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그룹 10"/>
          <p:cNvGrpSpPr/>
          <p:nvPr/>
        </p:nvGrpSpPr>
        <p:grpSpPr>
          <a:xfrm>
            <a:off x="8198407" y="270808"/>
            <a:ext cx="618559" cy="725873"/>
            <a:chOff x="8198407" y="270808"/>
            <a:chExt cx="618559" cy="725873"/>
          </a:xfrm>
        </p:grpSpPr>
        <p:sp>
          <p:nvSpPr>
            <p:cNvPr id="18" name="직사각형 17"/>
            <p:cNvSpPr/>
            <p:nvPr/>
          </p:nvSpPr>
          <p:spPr>
            <a:xfrm>
              <a:off x="8198407" y="924673"/>
              <a:ext cx="576064" cy="72008"/>
            </a:xfrm>
            <a:prstGeom prst="rect">
              <a:avLst/>
            </a:prstGeom>
            <a:solidFill>
              <a:srgbClr val="81C3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한쪽 모서리가 잘린 사각형 28"/>
            <p:cNvSpPr/>
            <p:nvPr/>
          </p:nvSpPr>
          <p:spPr>
            <a:xfrm rot="5400000">
              <a:off x="8198407" y="270808"/>
              <a:ext cx="576064" cy="576064"/>
            </a:xfrm>
            <a:prstGeom prst="snip1Rect">
              <a:avLst>
                <a:gd name="adj" fmla="val 28517"/>
              </a:avLst>
            </a:prstGeom>
            <a:solidFill>
              <a:srgbClr val="81C3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8226163" y="270808"/>
              <a:ext cx="59080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 smtClean="0">
                  <a:solidFill>
                    <a:schemeClr val="bg1"/>
                  </a:solidFill>
                  <a:latin typeface="Chaparral Pro Light" pitchFamily="18" charset="0"/>
                </a:rPr>
                <a:t>Take,</a:t>
              </a:r>
            </a:p>
            <a:p>
              <a:pPr algn="ctr"/>
              <a:r>
                <a:rPr lang="en-US" altLang="ko-KR" sz="1600" dirty="0" smtClean="0">
                  <a:solidFill>
                    <a:schemeClr val="bg1"/>
                  </a:solidFill>
                  <a:latin typeface="Chaparral Pro Light" pitchFamily="18" charset="0"/>
                </a:rPr>
                <a:t>Eat</a:t>
              </a:r>
              <a:endParaRPr lang="ko-KR" altLang="en-US" sz="1600" dirty="0">
                <a:solidFill>
                  <a:schemeClr val="bg1"/>
                </a:solidFill>
                <a:latin typeface="Chaparral Pro Light" pitchFamily="18" charset="0"/>
              </a:endParaRPr>
            </a:p>
          </p:txBody>
        </p:sp>
        <p:sp>
          <p:nvSpPr>
            <p:cNvPr id="36" name="직각 삼각형 35"/>
            <p:cNvSpPr/>
            <p:nvPr/>
          </p:nvSpPr>
          <p:spPr>
            <a:xfrm rot="5400000">
              <a:off x="8608888" y="680758"/>
              <a:ext cx="157490" cy="173677"/>
            </a:xfrm>
            <a:prstGeom prst="rtTriangle">
              <a:avLst/>
            </a:prstGeom>
            <a:solidFill>
              <a:srgbClr val="6D79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4355976" y="348912"/>
            <a:ext cx="35517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latin typeface="a흑진주M" pitchFamily="18" charset="-127"/>
                <a:ea typeface="a흑진주M" pitchFamily="18" charset="-127"/>
              </a:rPr>
              <a:t>02</a:t>
            </a:r>
            <a:r>
              <a:rPr lang="en-US" altLang="ko-KR" dirty="0" smtClean="0">
                <a:solidFill>
                  <a:schemeClr val="bg1"/>
                </a:solidFill>
                <a:latin typeface="a흑진주M" pitchFamily="18" charset="-127"/>
                <a:ea typeface="a흑진주M" pitchFamily="18" charset="-127"/>
              </a:rPr>
              <a:t>. </a:t>
            </a:r>
            <a:r>
              <a:rPr lang="ko-KR" altLang="en-US" dirty="0" smtClean="0">
                <a:solidFill>
                  <a:schemeClr val="bg1"/>
                </a:solidFill>
                <a:latin typeface="a흑진주M" pitchFamily="18" charset="-127"/>
                <a:ea typeface="a흑진주M" pitchFamily="18" charset="-127"/>
              </a:rPr>
              <a:t>어플리케이션 소개</a:t>
            </a:r>
            <a:r>
              <a:rPr lang="en-US" altLang="ko-KR" dirty="0" smtClean="0">
                <a:solidFill>
                  <a:schemeClr val="bg1"/>
                </a:solidFill>
                <a:latin typeface="a흑진주L" pitchFamily="18" charset="-127"/>
                <a:ea typeface="a흑진주L" pitchFamily="18" charset="-127"/>
              </a:rPr>
              <a:t>_ </a:t>
            </a:r>
            <a:r>
              <a:rPr lang="ko-KR" altLang="en-US" sz="1600" dirty="0" smtClean="0">
                <a:solidFill>
                  <a:schemeClr val="bg1"/>
                </a:solidFill>
                <a:latin typeface="a흑진주L" pitchFamily="18" charset="-127"/>
                <a:ea typeface="a흑진주L" pitchFamily="18" charset="-127"/>
              </a:rPr>
              <a:t>메뉴정보</a:t>
            </a:r>
            <a:endParaRPr lang="en-US" altLang="ko-KR" sz="1600" dirty="0" smtClean="0">
              <a:solidFill>
                <a:schemeClr val="bg1"/>
              </a:solidFill>
              <a:latin typeface="a흑진주L" pitchFamily="18" charset="-127"/>
              <a:ea typeface="a흑진주L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542389" y="2373073"/>
            <a:ext cx="7328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solidFill>
                  <a:schemeClr val="bg1"/>
                </a:solidFill>
                <a:latin typeface="Chaparral Pro Light" pitchFamily="18" charset="0"/>
                <a:ea typeface="나눔바른고딕" pitchFamily="50" charset="-127"/>
              </a:rPr>
              <a:t>소비자</a:t>
            </a:r>
            <a:endParaRPr lang="ko-KR" altLang="en-US" sz="1600" dirty="0">
              <a:solidFill>
                <a:schemeClr val="bg1"/>
              </a:solidFill>
              <a:latin typeface="Chaparral Pro Light" pitchFamily="18" charset="0"/>
              <a:ea typeface="나눔바른고딕" pitchFamily="50" charset="-127"/>
            </a:endParaRPr>
          </a:p>
        </p:txBody>
      </p:sp>
      <p:pic>
        <p:nvPicPr>
          <p:cNvPr id="10243" name="Picture 3" descr="C:\Users\Jaewon\Desktop\seller\KakaoTalk_20180320_18495339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347" y="1269280"/>
            <a:ext cx="2741842" cy="4680000"/>
          </a:xfrm>
          <a:prstGeom prst="rect">
            <a:avLst/>
          </a:prstGeom>
          <a:noFill/>
          <a:effectLst>
            <a:outerShdw blurRad="1524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C:\Users\Jaewon\Desktop\seller\KakaoTalk_20180320_184953546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1269280"/>
            <a:ext cx="2632500" cy="4680000"/>
          </a:xfrm>
          <a:prstGeom prst="rect">
            <a:avLst/>
          </a:prstGeom>
          <a:noFill/>
          <a:effectLst>
            <a:outerShdw blurRad="1524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693928" y="2727859"/>
            <a:ext cx="223651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나눔바른고딕 Light" pitchFamily="50" charset="-127"/>
                <a:ea typeface="나눔바른고딕 Light" pitchFamily="50" charset="-127"/>
              </a:rPr>
              <a:t>판매자가</a:t>
            </a:r>
            <a:endParaRPr lang="en-US" altLang="ko-KR" dirty="0" smtClean="0">
              <a:latin typeface="나눔바른고딕 Light" pitchFamily="50" charset="-127"/>
              <a:ea typeface="나눔바른고딕 Light" pitchFamily="50" charset="-127"/>
            </a:endParaRPr>
          </a:p>
          <a:p>
            <a:r>
              <a:rPr lang="ko-KR" altLang="en-US" dirty="0" smtClean="0">
                <a:latin typeface="나눔바른고딕 Light" pitchFamily="50" charset="-127"/>
                <a:ea typeface="나눔바른고딕 Light" pitchFamily="50" charset="-127"/>
              </a:rPr>
              <a:t>메뉴를 추가</a:t>
            </a:r>
            <a:r>
              <a:rPr lang="en-US" altLang="ko-KR" dirty="0" smtClean="0">
                <a:latin typeface="나눔바른고딕 Light" pitchFamily="50" charset="-127"/>
                <a:ea typeface="나눔바른고딕 Light" pitchFamily="50" charset="-127"/>
              </a:rPr>
              <a:t>/</a:t>
            </a:r>
            <a:r>
              <a:rPr lang="ko-KR" altLang="en-US" dirty="0" smtClean="0">
                <a:latin typeface="나눔바른고딕 Light" pitchFamily="50" charset="-127"/>
                <a:ea typeface="나눔바른고딕 Light" pitchFamily="50" charset="-127"/>
              </a:rPr>
              <a:t>수정하고 </a:t>
            </a:r>
            <a:endParaRPr lang="en-US" altLang="ko-KR" dirty="0" smtClean="0">
              <a:latin typeface="나눔바른고딕 Light" pitchFamily="50" charset="-127"/>
              <a:ea typeface="나눔바른고딕 Light" pitchFamily="50" charset="-127"/>
            </a:endParaRPr>
          </a:p>
          <a:p>
            <a:r>
              <a:rPr lang="ko-KR" altLang="en-US" dirty="0" smtClean="0">
                <a:latin typeface="나눔바른고딕 Light" pitchFamily="50" charset="-127"/>
                <a:ea typeface="나눔바른고딕 Light" pitchFamily="50" charset="-127"/>
              </a:rPr>
              <a:t>관리하는 탭</a:t>
            </a:r>
            <a:endParaRPr lang="ko-KR" altLang="en-US" dirty="0">
              <a:latin typeface="나눔바른고딕 Light" pitchFamily="50" charset="-127"/>
              <a:ea typeface="나눔바른고딕 Light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734949" y="2144655"/>
            <a:ext cx="1005403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나눔바른고딕 Light" pitchFamily="50" charset="-127"/>
                <a:ea typeface="나눔바른고딕 Light" pitchFamily="50" charset="-127"/>
              </a:rPr>
              <a:t>메뉴정</a:t>
            </a:r>
            <a:r>
              <a:rPr lang="ko-KR" altLang="en-US" dirty="0">
                <a:solidFill>
                  <a:schemeClr val="bg1"/>
                </a:solidFill>
                <a:latin typeface="나눔바른고딕 Light" pitchFamily="50" charset="-127"/>
                <a:ea typeface="나눔바른고딕 Light" pitchFamily="50" charset="-127"/>
              </a:rPr>
              <a:t>보</a:t>
            </a:r>
          </a:p>
        </p:txBody>
      </p:sp>
      <p:grpSp>
        <p:nvGrpSpPr>
          <p:cNvPr id="19" name="그룹 18"/>
          <p:cNvGrpSpPr/>
          <p:nvPr/>
        </p:nvGrpSpPr>
        <p:grpSpPr>
          <a:xfrm>
            <a:off x="-23483" y="51780"/>
            <a:ext cx="9184745" cy="6858000"/>
            <a:chOff x="-12852" y="-28103"/>
            <a:chExt cx="9184745" cy="6858000"/>
          </a:xfrm>
        </p:grpSpPr>
        <p:grpSp>
          <p:nvGrpSpPr>
            <p:cNvPr id="20" name="그룹 19"/>
            <p:cNvGrpSpPr/>
            <p:nvPr/>
          </p:nvGrpSpPr>
          <p:grpSpPr>
            <a:xfrm>
              <a:off x="-12852" y="-28103"/>
              <a:ext cx="9184745" cy="6858000"/>
              <a:chOff x="-30106" y="-14808"/>
              <a:chExt cx="9184745" cy="6858000"/>
            </a:xfrm>
          </p:grpSpPr>
          <p:grpSp>
            <p:nvGrpSpPr>
              <p:cNvPr id="26" name="그룹 25"/>
              <p:cNvGrpSpPr/>
              <p:nvPr/>
            </p:nvGrpSpPr>
            <p:grpSpPr>
              <a:xfrm>
                <a:off x="-30106" y="-14808"/>
                <a:ext cx="9184745" cy="6858000"/>
                <a:chOff x="-30106" y="-14808"/>
                <a:chExt cx="9184745" cy="6858000"/>
              </a:xfrm>
            </p:grpSpPr>
            <p:sp>
              <p:nvSpPr>
                <p:cNvPr id="33" name="직사각형 32"/>
                <p:cNvSpPr/>
                <p:nvPr/>
              </p:nvSpPr>
              <p:spPr>
                <a:xfrm>
                  <a:off x="-27079" y="-14808"/>
                  <a:ext cx="9144000" cy="6858000"/>
                </a:xfrm>
                <a:prstGeom prst="rect">
                  <a:avLst/>
                </a:prstGeom>
                <a:solidFill>
                  <a:schemeClr val="bg1"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34" name="그룹 33"/>
                <p:cNvGrpSpPr/>
                <p:nvPr/>
              </p:nvGrpSpPr>
              <p:grpSpPr>
                <a:xfrm>
                  <a:off x="-30106" y="1781169"/>
                  <a:ext cx="9184745" cy="2799960"/>
                  <a:chOff x="-20373" y="981238"/>
                  <a:chExt cx="9184745" cy="4906169"/>
                </a:xfrm>
              </p:grpSpPr>
              <p:sp>
                <p:nvSpPr>
                  <p:cNvPr id="35" name="직사각형 34"/>
                  <p:cNvSpPr/>
                  <p:nvPr/>
                </p:nvSpPr>
                <p:spPr>
                  <a:xfrm>
                    <a:off x="-20373" y="981238"/>
                    <a:ext cx="9184745" cy="4906169"/>
                  </a:xfrm>
                  <a:prstGeom prst="rect">
                    <a:avLst/>
                  </a:prstGeom>
                  <a:solidFill>
                    <a:srgbClr val="AED581">
                      <a:alpha val="97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grpSp>
                <p:nvGrpSpPr>
                  <p:cNvPr id="37" name="그룹 36"/>
                  <p:cNvGrpSpPr/>
                  <p:nvPr/>
                </p:nvGrpSpPr>
                <p:grpSpPr>
                  <a:xfrm>
                    <a:off x="2044959" y="1592593"/>
                    <a:ext cx="791073" cy="3811464"/>
                    <a:chOff x="1979712" y="1340768"/>
                    <a:chExt cx="864096" cy="4404234"/>
                  </a:xfrm>
                </p:grpSpPr>
                <p:sp>
                  <p:nvSpPr>
                    <p:cNvPr id="38" name="모서리가 둥근 직사각형 37"/>
                    <p:cNvSpPr/>
                    <p:nvPr/>
                  </p:nvSpPr>
                  <p:spPr>
                    <a:xfrm>
                      <a:off x="1979712" y="1340768"/>
                      <a:ext cx="864096" cy="144016"/>
                    </a:xfrm>
                    <a:prstGeom prst="roundRect">
                      <a:avLst/>
                    </a:prstGeom>
                    <a:solidFill>
                      <a:schemeClr val="accent1">
                        <a:alpha val="29000"/>
                      </a:schemeClr>
                    </a:solidFill>
                    <a:ln>
                      <a:noFill/>
                    </a:ln>
                    <a:effectLst>
                      <a:innerShdw blurRad="114300">
                        <a:prstClr val="black">
                          <a:alpha val="19000"/>
                        </a:prstClr>
                      </a:inn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39" name="모서리가 둥근 직사각형 38"/>
                    <p:cNvSpPr/>
                    <p:nvPr/>
                  </p:nvSpPr>
                  <p:spPr>
                    <a:xfrm>
                      <a:off x="2011964" y="5489547"/>
                      <a:ext cx="792089" cy="255455"/>
                    </a:xfrm>
                    <a:prstGeom prst="roundRect">
                      <a:avLst/>
                    </a:prstGeom>
                    <a:solidFill>
                      <a:schemeClr val="accent1">
                        <a:alpha val="23000"/>
                      </a:schemeClr>
                    </a:solidFill>
                    <a:ln>
                      <a:noFill/>
                    </a:ln>
                    <a:effectLst>
                      <a:innerShdw blurRad="114300">
                        <a:prstClr val="black">
                          <a:alpha val="23000"/>
                        </a:prstClr>
                      </a:inn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</p:grpSp>
          </p:grpSp>
          <p:sp>
            <p:nvSpPr>
              <p:cNvPr id="28" name="모서리가 둥근 직사각형 27"/>
              <p:cNvSpPr/>
              <p:nvPr/>
            </p:nvSpPr>
            <p:spPr>
              <a:xfrm>
                <a:off x="2301222" y="3548640"/>
                <a:ext cx="966869" cy="301464"/>
              </a:xfrm>
              <a:prstGeom prst="roundRect">
                <a:avLst/>
              </a:prstGeom>
              <a:solidFill>
                <a:schemeClr val="accent1">
                  <a:alpha val="23000"/>
                </a:schemeClr>
              </a:solidFill>
              <a:ln>
                <a:noFill/>
              </a:ln>
              <a:effectLst>
                <a:innerShdw blurRad="114300">
                  <a:prstClr val="black">
                    <a:alpha val="23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5258028" y="2783494"/>
                <a:ext cx="222368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3200" dirty="0" smtClean="0">
                    <a:solidFill>
                      <a:schemeClr val="bg1"/>
                    </a:solidFill>
                    <a:effectLst>
                      <a:glow rad="228600">
                        <a:schemeClr val="accent5">
                          <a:satMod val="175000"/>
                          <a:alpha val="40000"/>
                        </a:schemeClr>
                      </a:glow>
                    </a:effectLst>
                    <a:latin typeface="1훈화양연화 R" pitchFamily="18" charset="-127"/>
                    <a:ea typeface="1훈화양연화 R" pitchFamily="18" charset="-127"/>
                  </a:rPr>
                  <a:t>3. </a:t>
                </a:r>
                <a:r>
                  <a:rPr lang="ko-KR" altLang="en-US" sz="3200" dirty="0" smtClean="0">
                    <a:solidFill>
                      <a:schemeClr val="bg1"/>
                    </a:solidFill>
                    <a:effectLst>
                      <a:glow rad="228600">
                        <a:schemeClr val="accent5">
                          <a:satMod val="175000"/>
                          <a:alpha val="40000"/>
                        </a:schemeClr>
                      </a:glow>
                    </a:effectLst>
                    <a:latin typeface="1훈화양연화 R" pitchFamily="18" charset="-127"/>
                    <a:ea typeface="1훈화양연화 R" pitchFamily="18" charset="-127"/>
                  </a:rPr>
                  <a:t>메뉴 정보</a:t>
                </a:r>
                <a:endParaRPr lang="ko-KR" altLang="en-US" sz="3200" dirty="0">
                  <a:solidFill>
                    <a:schemeClr val="bg1"/>
                  </a:solidFill>
                  <a:effectLst>
                    <a:glow rad="2286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1훈화양연화 R" pitchFamily="18" charset="-127"/>
                  <a:ea typeface="1훈화양연화 R" pitchFamily="18" charset="-127"/>
                </a:endParaRPr>
              </a:p>
            </p:txBody>
          </p:sp>
        </p:grpSp>
        <p:sp>
          <p:nvSpPr>
            <p:cNvPr id="21" name="모서리가 둥근 직사각형 26"/>
            <p:cNvSpPr/>
            <p:nvPr/>
          </p:nvSpPr>
          <p:spPr>
            <a:xfrm>
              <a:off x="1166587" y="2218688"/>
              <a:ext cx="3420380" cy="2444301"/>
            </a:xfrm>
            <a:custGeom>
              <a:avLst/>
              <a:gdLst/>
              <a:ahLst/>
              <a:cxnLst/>
              <a:rect l="l" t="t" r="r" b="b"/>
              <a:pathLst>
                <a:path w="3420380" h="2444301">
                  <a:moveTo>
                    <a:pt x="570075" y="0"/>
                  </a:moveTo>
                  <a:lnTo>
                    <a:pt x="2850305" y="0"/>
                  </a:lnTo>
                  <a:cubicBezTo>
                    <a:pt x="3165149" y="0"/>
                    <a:pt x="3420380" y="255231"/>
                    <a:pt x="3420380" y="570075"/>
                  </a:cubicBezTo>
                  <a:lnTo>
                    <a:pt x="3420380" y="2444301"/>
                  </a:lnTo>
                  <a:lnTo>
                    <a:pt x="0" y="2444301"/>
                  </a:lnTo>
                  <a:lnTo>
                    <a:pt x="0" y="570075"/>
                  </a:lnTo>
                  <a:cubicBezTo>
                    <a:pt x="0" y="255231"/>
                    <a:pt x="255231" y="0"/>
                    <a:pt x="57007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모서리가 둥근 직사각형 21"/>
            <p:cNvSpPr/>
            <p:nvPr/>
          </p:nvSpPr>
          <p:spPr>
            <a:xfrm>
              <a:off x="2393342" y="2506719"/>
              <a:ext cx="966869" cy="200625"/>
            </a:xfrm>
            <a:prstGeom prst="roundRect">
              <a:avLst/>
            </a:prstGeom>
            <a:solidFill>
              <a:schemeClr val="accent1">
                <a:alpha val="23000"/>
              </a:schemeClr>
            </a:solidFill>
            <a:ln>
              <a:noFill/>
            </a:ln>
            <a:effectLst>
              <a:innerShdw blurRad="114300">
                <a:prstClr val="black">
                  <a:alpha val="2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3" name="Picture 2" descr="C:\Users\Jaewon\Desktop\제목 없음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43894" y="2770199"/>
              <a:ext cx="2688643" cy="1812506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4" name="직선 연결선 23"/>
            <p:cNvCxnSpPr/>
            <p:nvPr/>
          </p:nvCxnSpPr>
          <p:spPr>
            <a:xfrm>
              <a:off x="3013017" y="3252865"/>
              <a:ext cx="173434" cy="184406"/>
            </a:xfrm>
            <a:prstGeom prst="line">
              <a:avLst/>
            </a:prstGeom>
            <a:ln w="762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/>
            <p:cNvCxnSpPr/>
            <p:nvPr/>
          </p:nvCxnSpPr>
          <p:spPr>
            <a:xfrm flipV="1">
              <a:off x="3147375" y="3069366"/>
              <a:ext cx="304381" cy="377159"/>
            </a:xfrm>
            <a:prstGeom prst="line">
              <a:avLst/>
            </a:prstGeom>
            <a:ln w="762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2150640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/>
          <p:cNvGrpSpPr/>
          <p:nvPr/>
        </p:nvGrpSpPr>
        <p:grpSpPr>
          <a:xfrm>
            <a:off x="402512" y="265728"/>
            <a:ext cx="3449408" cy="581144"/>
            <a:chOff x="402512" y="260648"/>
            <a:chExt cx="3449408" cy="648072"/>
          </a:xfrm>
        </p:grpSpPr>
        <p:sp>
          <p:nvSpPr>
            <p:cNvPr id="4" name="직사각형 3"/>
            <p:cNvSpPr/>
            <p:nvPr/>
          </p:nvSpPr>
          <p:spPr>
            <a:xfrm>
              <a:off x="402512" y="260648"/>
              <a:ext cx="2801335" cy="648072"/>
            </a:xfrm>
            <a:prstGeom prst="rect">
              <a:avLst/>
            </a:prstGeom>
            <a:solidFill>
              <a:srgbClr val="E6FA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각 삼각형 4"/>
            <p:cNvSpPr/>
            <p:nvPr/>
          </p:nvSpPr>
          <p:spPr>
            <a:xfrm>
              <a:off x="3203848" y="260648"/>
              <a:ext cx="648072" cy="648072"/>
            </a:xfrm>
            <a:prstGeom prst="rtTriangle">
              <a:avLst/>
            </a:prstGeom>
            <a:solidFill>
              <a:srgbClr val="E6FA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직사각형 8"/>
          <p:cNvSpPr/>
          <p:nvPr/>
        </p:nvSpPr>
        <p:spPr>
          <a:xfrm>
            <a:off x="4103410" y="270808"/>
            <a:ext cx="3996982" cy="576064"/>
          </a:xfrm>
          <a:prstGeom prst="rect">
            <a:avLst/>
          </a:prstGeom>
          <a:solidFill>
            <a:srgbClr val="68A2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각 삼각형 9"/>
          <p:cNvSpPr/>
          <p:nvPr/>
        </p:nvSpPr>
        <p:spPr>
          <a:xfrm rot="10800000">
            <a:off x="3455337" y="270808"/>
            <a:ext cx="648072" cy="576064"/>
          </a:xfrm>
          <a:prstGeom prst="rtTriangle">
            <a:avLst/>
          </a:prstGeom>
          <a:solidFill>
            <a:srgbClr val="68A2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그룹 10"/>
          <p:cNvGrpSpPr/>
          <p:nvPr/>
        </p:nvGrpSpPr>
        <p:grpSpPr>
          <a:xfrm>
            <a:off x="8198407" y="270808"/>
            <a:ext cx="618559" cy="725873"/>
            <a:chOff x="8198407" y="270808"/>
            <a:chExt cx="618559" cy="725873"/>
          </a:xfrm>
        </p:grpSpPr>
        <p:sp>
          <p:nvSpPr>
            <p:cNvPr id="18" name="직사각형 17"/>
            <p:cNvSpPr/>
            <p:nvPr/>
          </p:nvSpPr>
          <p:spPr>
            <a:xfrm>
              <a:off x="8198407" y="924673"/>
              <a:ext cx="576064" cy="72008"/>
            </a:xfrm>
            <a:prstGeom prst="rect">
              <a:avLst/>
            </a:prstGeom>
            <a:solidFill>
              <a:srgbClr val="81C3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한쪽 모서리가 잘린 사각형 28"/>
            <p:cNvSpPr/>
            <p:nvPr/>
          </p:nvSpPr>
          <p:spPr>
            <a:xfrm rot="5400000">
              <a:off x="8198407" y="270808"/>
              <a:ext cx="576064" cy="576064"/>
            </a:xfrm>
            <a:prstGeom prst="snip1Rect">
              <a:avLst>
                <a:gd name="adj" fmla="val 28517"/>
              </a:avLst>
            </a:prstGeom>
            <a:solidFill>
              <a:srgbClr val="81C3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8226163" y="270808"/>
              <a:ext cx="59080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 smtClean="0">
                  <a:solidFill>
                    <a:schemeClr val="bg1"/>
                  </a:solidFill>
                  <a:latin typeface="Chaparral Pro Light" pitchFamily="18" charset="0"/>
                </a:rPr>
                <a:t>Take,</a:t>
              </a:r>
            </a:p>
            <a:p>
              <a:pPr algn="ctr"/>
              <a:r>
                <a:rPr lang="en-US" altLang="ko-KR" sz="1600" dirty="0" smtClean="0">
                  <a:solidFill>
                    <a:schemeClr val="bg1"/>
                  </a:solidFill>
                  <a:latin typeface="Chaparral Pro Light" pitchFamily="18" charset="0"/>
                </a:rPr>
                <a:t>Eat</a:t>
              </a:r>
              <a:endParaRPr lang="ko-KR" altLang="en-US" sz="1600" dirty="0">
                <a:solidFill>
                  <a:schemeClr val="bg1"/>
                </a:solidFill>
                <a:latin typeface="Chaparral Pro Light" pitchFamily="18" charset="0"/>
              </a:endParaRPr>
            </a:p>
          </p:txBody>
        </p:sp>
        <p:sp>
          <p:nvSpPr>
            <p:cNvPr id="36" name="직각 삼각형 35"/>
            <p:cNvSpPr/>
            <p:nvPr/>
          </p:nvSpPr>
          <p:spPr>
            <a:xfrm rot="5400000">
              <a:off x="8608888" y="680758"/>
              <a:ext cx="157490" cy="173677"/>
            </a:xfrm>
            <a:prstGeom prst="rtTriangle">
              <a:avLst/>
            </a:prstGeom>
            <a:solidFill>
              <a:srgbClr val="6D79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4355976" y="348912"/>
            <a:ext cx="35517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latin typeface="a흑진주M" pitchFamily="18" charset="-127"/>
                <a:ea typeface="a흑진주M" pitchFamily="18" charset="-127"/>
              </a:rPr>
              <a:t>02</a:t>
            </a:r>
            <a:r>
              <a:rPr lang="en-US" altLang="ko-KR" dirty="0" smtClean="0">
                <a:solidFill>
                  <a:schemeClr val="bg1"/>
                </a:solidFill>
                <a:latin typeface="a흑진주M" pitchFamily="18" charset="-127"/>
                <a:ea typeface="a흑진주M" pitchFamily="18" charset="-127"/>
              </a:rPr>
              <a:t>. </a:t>
            </a:r>
            <a:r>
              <a:rPr lang="ko-KR" altLang="en-US" dirty="0" smtClean="0">
                <a:solidFill>
                  <a:schemeClr val="bg1"/>
                </a:solidFill>
                <a:latin typeface="a흑진주M" pitchFamily="18" charset="-127"/>
                <a:ea typeface="a흑진주M" pitchFamily="18" charset="-127"/>
              </a:rPr>
              <a:t>어플리케이션 소개</a:t>
            </a:r>
            <a:r>
              <a:rPr lang="en-US" altLang="ko-KR" dirty="0" smtClean="0">
                <a:solidFill>
                  <a:schemeClr val="bg1"/>
                </a:solidFill>
                <a:latin typeface="a흑진주L" pitchFamily="18" charset="-127"/>
                <a:ea typeface="a흑진주L" pitchFamily="18" charset="-127"/>
              </a:rPr>
              <a:t>_ </a:t>
            </a:r>
            <a:r>
              <a:rPr lang="ko-KR" altLang="en-US" sz="1600" dirty="0" smtClean="0">
                <a:solidFill>
                  <a:schemeClr val="bg1"/>
                </a:solidFill>
                <a:latin typeface="a흑진주L" pitchFamily="18" charset="-127"/>
                <a:ea typeface="a흑진주L" pitchFamily="18" charset="-127"/>
              </a:rPr>
              <a:t>매장매</a:t>
            </a:r>
            <a:r>
              <a:rPr lang="ko-KR" altLang="en-US" sz="1600" dirty="0">
                <a:solidFill>
                  <a:schemeClr val="bg1"/>
                </a:solidFill>
                <a:latin typeface="a흑진주L" pitchFamily="18" charset="-127"/>
                <a:ea typeface="a흑진주L" pitchFamily="18" charset="-127"/>
              </a:rPr>
              <a:t>출</a:t>
            </a:r>
            <a:endParaRPr lang="en-US" altLang="ko-KR" sz="1600" dirty="0" smtClean="0">
              <a:solidFill>
                <a:schemeClr val="bg1"/>
              </a:solidFill>
              <a:latin typeface="a흑진주L" pitchFamily="18" charset="-127"/>
              <a:ea typeface="a흑진주L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542389" y="2373073"/>
            <a:ext cx="7328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solidFill>
                  <a:schemeClr val="bg1"/>
                </a:solidFill>
                <a:latin typeface="Chaparral Pro Light" pitchFamily="18" charset="0"/>
                <a:ea typeface="나눔바른고딕" pitchFamily="50" charset="-127"/>
              </a:rPr>
              <a:t>소비자</a:t>
            </a:r>
            <a:endParaRPr lang="ko-KR" altLang="en-US" sz="1600" dirty="0">
              <a:solidFill>
                <a:schemeClr val="bg1"/>
              </a:solidFill>
              <a:latin typeface="Chaparral Pro Light" pitchFamily="18" charset="0"/>
              <a:ea typeface="나눔바른고딕" pitchFamily="50" charset="-127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4364337" y="1360646"/>
            <a:ext cx="0" cy="4539632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이등변 삼각형 20"/>
          <p:cNvSpPr/>
          <p:nvPr/>
        </p:nvSpPr>
        <p:spPr>
          <a:xfrm rot="5400000">
            <a:off x="4292329" y="3568876"/>
            <a:ext cx="324036" cy="18002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5078765" y="2243199"/>
            <a:ext cx="1005403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나눔바른고딕 Light" pitchFamily="50" charset="-127"/>
                <a:ea typeface="나눔바른고딕 Light" pitchFamily="50" charset="-127"/>
              </a:rPr>
              <a:t>매장매</a:t>
            </a:r>
            <a:r>
              <a:rPr lang="ko-KR" altLang="en-US" dirty="0">
                <a:solidFill>
                  <a:schemeClr val="bg1"/>
                </a:solidFill>
                <a:latin typeface="나눔바른고딕 Light" pitchFamily="50" charset="-127"/>
                <a:ea typeface="나눔바른고딕 Light" pitchFamily="50" charset="-127"/>
              </a:rPr>
              <a:t>출</a:t>
            </a:r>
          </a:p>
        </p:txBody>
      </p:sp>
      <p:pic>
        <p:nvPicPr>
          <p:cNvPr id="19" name="Picture 2" descr="C:\Users\Jaewon\Desktop\seller\KakaoTalk_20180320_18163271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4258" y="1325211"/>
            <a:ext cx="2697662" cy="4617760"/>
          </a:xfrm>
          <a:prstGeom prst="rect">
            <a:avLst/>
          </a:prstGeom>
          <a:noFill/>
          <a:effectLst>
            <a:outerShdw blurRad="177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078765" y="3140968"/>
            <a:ext cx="254428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나눔바른고딕 Light" pitchFamily="50" charset="-127"/>
                <a:ea typeface="나눔바른고딕 Light" pitchFamily="50" charset="-127"/>
              </a:rPr>
              <a:t>매장의 매출이 그래프로 </a:t>
            </a:r>
            <a:endParaRPr lang="en-US" altLang="ko-KR" dirty="0" smtClean="0">
              <a:latin typeface="나눔바른고딕 Light" pitchFamily="50" charset="-127"/>
              <a:ea typeface="나눔바른고딕 Light" pitchFamily="50" charset="-127"/>
            </a:endParaRPr>
          </a:p>
          <a:p>
            <a:r>
              <a:rPr lang="ko-KR" altLang="en-US" dirty="0" smtClean="0">
                <a:latin typeface="나눔바른고딕 Light" pitchFamily="50" charset="-127"/>
                <a:ea typeface="나눔바른고딕 Light" pitchFamily="50" charset="-127"/>
              </a:rPr>
              <a:t>한눈에 보여지며</a:t>
            </a:r>
            <a:endParaRPr lang="en-US" altLang="ko-KR" dirty="0" smtClean="0">
              <a:latin typeface="나눔바른고딕 Light" pitchFamily="50" charset="-127"/>
              <a:ea typeface="나눔바른고딕 Light" pitchFamily="50" charset="-127"/>
            </a:endParaRPr>
          </a:p>
          <a:p>
            <a:r>
              <a:rPr lang="ko-KR" altLang="en-US" dirty="0" smtClean="0">
                <a:latin typeface="나눔바른고딕 Light" pitchFamily="50" charset="-127"/>
                <a:ea typeface="나눔바른고딕 Light" pitchFamily="50" charset="-127"/>
              </a:rPr>
              <a:t>월별로 매출액이 보여진다</a:t>
            </a:r>
            <a:endParaRPr lang="ko-KR" altLang="en-US" dirty="0">
              <a:latin typeface="나눔바른고딕 Light" pitchFamily="50" charset="-127"/>
              <a:ea typeface="나눔바른고딕 Light" pitchFamily="50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-26887" y="27384"/>
            <a:ext cx="9184745" cy="6858000"/>
            <a:chOff x="-12852" y="-28103"/>
            <a:chExt cx="9184745" cy="6858000"/>
          </a:xfrm>
        </p:grpSpPr>
        <p:grpSp>
          <p:nvGrpSpPr>
            <p:cNvPr id="25" name="그룹 24"/>
            <p:cNvGrpSpPr/>
            <p:nvPr/>
          </p:nvGrpSpPr>
          <p:grpSpPr>
            <a:xfrm>
              <a:off x="-12852" y="-28103"/>
              <a:ext cx="9184745" cy="6858000"/>
              <a:chOff x="-30106" y="-14808"/>
              <a:chExt cx="9184745" cy="6858000"/>
            </a:xfrm>
          </p:grpSpPr>
          <p:grpSp>
            <p:nvGrpSpPr>
              <p:cNvPr id="35" name="그룹 34"/>
              <p:cNvGrpSpPr/>
              <p:nvPr/>
            </p:nvGrpSpPr>
            <p:grpSpPr>
              <a:xfrm>
                <a:off x="-30106" y="-14808"/>
                <a:ext cx="9184745" cy="6858000"/>
                <a:chOff x="-30106" y="-14808"/>
                <a:chExt cx="9184745" cy="6858000"/>
              </a:xfrm>
            </p:grpSpPr>
            <p:sp>
              <p:nvSpPr>
                <p:cNvPr id="39" name="직사각형 38"/>
                <p:cNvSpPr/>
                <p:nvPr/>
              </p:nvSpPr>
              <p:spPr>
                <a:xfrm>
                  <a:off x="-27079" y="-14808"/>
                  <a:ext cx="9144000" cy="6858000"/>
                </a:xfrm>
                <a:prstGeom prst="rect">
                  <a:avLst/>
                </a:prstGeom>
                <a:solidFill>
                  <a:schemeClr val="bg1"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40" name="그룹 39"/>
                <p:cNvGrpSpPr/>
                <p:nvPr/>
              </p:nvGrpSpPr>
              <p:grpSpPr>
                <a:xfrm>
                  <a:off x="-30106" y="1781169"/>
                  <a:ext cx="9184745" cy="2799960"/>
                  <a:chOff x="-20373" y="981238"/>
                  <a:chExt cx="9184745" cy="4906169"/>
                </a:xfrm>
              </p:grpSpPr>
              <p:sp>
                <p:nvSpPr>
                  <p:cNvPr id="41" name="직사각형 40"/>
                  <p:cNvSpPr/>
                  <p:nvPr/>
                </p:nvSpPr>
                <p:spPr>
                  <a:xfrm>
                    <a:off x="-20373" y="981238"/>
                    <a:ext cx="9184745" cy="4906169"/>
                  </a:xfrm>
                  <a:prstGeom prst="rect">
                    <a:avLst/>
                  </a:prstGeom>
                  <a:solidFill>
                    <a:srgbClr val="AED581">
                      <a:alpha val="97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grpSp>
                <p:nvGrpSpPr>
                  <p:cNvPr id="42" name="그룹 41"/>
                  <p:cNvGrpSpPr/>
                  <p:nvPr/>
                </p:nvGrpSpPr>
                <p:grpSpPr>
                  <a:xfrm>
                    <a:off x="2044959" y="1592593"/>
                    <a:ext cx="791073" cy="3811464"/>
                    <a:chOff x="1979712" y="1340768"/>
                    <a:chExt cx="864096" cy="4404234"/>
                  </a:xfrm>
                </p:grpSpPr>
                <p:sp>
                  <p:nvSpPr>
                    <p:cNvPr id="43" name="모서리가 둥근 직사각형 42"/>
                    <p:cNvSpPr/>
                    <p:nvPr/>
                  </p:nvSpPr>
                  <p:spPr>
                    <a:xfrm>
                      <a:off x="1979712" y="1340768"/>
                      <a:ext cx="864096" cy="144016"/>
                    </a:xfrm>
                    <a:prstGeom prst="roundRect">
                      <a:avLst/>
                    </a:prstGeom>
                    <a:solidFill>
                      <a:schemeClr val="accent1">
                        <a:alpha val="29000"/>
                      </a:schemeClr>
                    </a:solidFill>
                    <a:ln>
                      <a:noFill/>
                    </a:ln>
                    <a:effectLst>
                      <a:innerShdw blurRad="114300">
                        <a:prstClr val="black">
                          <a:alpha val="19000"/>
                        </a:prstClr>
                      </a:inn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44" name="모서리가 둥근 직사각형 43"/>
                    <p:cNvSpPr/>
                    <p:nvPr/>
                  </p:nvSpPr>
                  <p:spPr>
                    <a:xfrm>
                      <a:off x="2011964" y="5489547"/>
                      <a:ext cx="792089" cy="255455"/>
                    </a:xfrm>
                    <a:prstGeom prst="roundRect">
                      <a:avLst/>
                    </a:prstGeom>
                    <a:solidFill>
                      <a:schemeClr val="accent1">
                        <a:alpha val="23000"/>
                      </a:schemeClr>
                    </a:solidFill>
                    <a:ln>
                      <a:noFill/>
                    </a:ln>
                    <a:effectLst>
                      <a:innerShdw blurRad="114300">
                        <a:prstClr val="black">
                          <a:alpha val="23000"/>
                        </a:prstClr>
                      </a:inn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</p:grpSp>
          </p:grpSp>
          <p:sp>
            <p:nvSpPr>
              <p:cNvPr id="37" name="모서리가 둥근 직사각형 36"/>
              <p:cNvSpPr/>
              <p:nvPr/>
            </p:nvSpPr>
            <p:spPr>
              <a:xfrm>
                <a:off x="2301222" y="3548640"/>
                <a:ext cx="966869" cy="301464"/>
              </a:xfrm>
              <a:prstGeom prst="roundRect">
                <a:avLst/>
              </a:prstGeom>
              <a:solidFill>
                <a:schemeClr val="accent1">
                  <a:alpha val="23000"/>
                </a:schemeClr>
              </a:solidFill>
              <a:ln>
                <a:noFill/>
              </a:ln>
              <a:effectLst>
                <a:innerShdw blurRad="114300">
                  <a:prstClr val="black">
                    <a:alpha val="23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TextBox 37"/>
              <p:cNvSpPr txBox="1"/>
              <p:nvPr/>
            </p:nvSpPr>
            <p:spPr>
              <a:xfrm>
                <a:off x="5258028" y="2783494"/>
                <a:ext cx="213391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3200" dirty="0" smtClean="0">
                    <a:solidFill>
                      <a:schemeClr val="bg1"/>
                    </a:solidFill>
                    <a:effectLst>
                      <a:glow rad="228600">
                        <a:schemeClr val="accent5">
                          <a:satMod val="175000"/>
                          <a:alpha val="40000"/>
                        </a:schemeClr>
                      </a:glow>
                    </a:effectLst>
                    <a:latin typeface="1훈화양연화 R" pitchFamily="18" charset="-127"/>
                    <a:ea typeface="1훈화양연화 R" pitchFamily="18" charset="-127"/>
                  </a:rPr>
                  <a:t>4. </a:t>
                </a:r>
                <a:r>
                  <a:rPr lang="ko-KR" altLang="en-US" sz="3200" dirty="0" smtClean="0">
                    <a:solidFill>
                      <a:schemeClr val="bg1"/>
                    </a:solidFill>
                    <a:effectLst>
                      <a:glow rad="228600">
                        <a:schemeClr val="accent5">
                          <a:satMod val="175000"/>
                          <a:alpha val="40000"/>
                        </a:schemeClr>
                      </a:glow>
                    </a:effectLst>
                    <a:latin typeface="1훈화양연화 R" pitchFamily="18" charset="-127"/>
                    <a:ea typeface="1훈화양연화 R" pitchFamily="18" charset="-127"/>
                  </a:rPr>
                  <a:t>매장매출</a:t>
                </a:r>
                <a:endParaRPr lang="ko-KR" altLang="en-US" sz="3200" dirty="0">
                  <a:solidFill>
                    <a:schemeClr val="bg1"/>
                  </a:solidFill>
                  <a:effectLst>
                    <a:glow rad="2286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1훈화양연화 R" pitchFamily="18" charset="-127"/>
                  <a:ea typeface="1훈화양연화 R" pitchFamily="18" charset="-127"/>
                </a:endParaRPr>
              </a:p>
            </p:txBody>
          </p:sp>
        </p:grpSp>
        <p:sp>
          <p:nvSpPr>
            <p:cNvPr id="26" name="모서리가 둥근 직사각형 26"/>
            <p:cNvSpPr/>
            <p:nvPr/>
          </p:nvSpPr>
          <p:spPr>
            <a:xfrm>
              <a:off x="1166587" y="2218688"/>
              <a:ext cx="3420380" cy="2444301"/>
            </a:xfrm>
            <a:custGeom>
              <a:avLst/>
              <a:gdLst/>
              <a:ahLst/>
              <a:cxnLst/>
              <a:rect l="l" t="t" r="r" b="b"/>
              <a:pathLst>
                <a:path w="3420380" h="2444301">
                  <a:moveTo>
                    <a:pt x="570075" y="0"/>
                  </a:moveTo>
                  <a:lnTo>
                    <a:pt x="2850305" y="0"/>
                  </a:lnTo>
                  <a:cubicBezTo>
                    <a:pt x="3165149" y="0"/>
                    <a:pt x="3420380" y="255231"/>
                    <a:pt x="3420380" y="570075"/>
                  </a:cubicBezTo>
                  <a:lnTo>
                    <a:pt x="3420380" y="2444301"/>
                  </a:lnTo>
                  <a:lnTo>
                    <a:pt x="0" y="2444301"/>
                  </a:lnTo>
                  <a:lnTo>
                    <a:pt x="0" y="570075"/>
                  </a:lnTo>
                  <a:cubicBezTo>
                    <a:pt x="0" y="255231"/>
                    <a:pt x="255231" y="0"/>
                    <a:pt x="57007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모서리가 둥근 직사각형 27"/>
            <p:cNvSpPr/>
            <p:nvPr/>
          </p:nvSpPr>
          <p:spPr>
            <a:xfrm>
              <a:off x="2393342" y="2506719"/>
              <a:ext cx="966869" cy="200625"/>
            </a:xfrm>
            <a:prstGeom prst="roundRect">
              <a:avLst/>
            </a:prstGeom>
            <a:solidFill>
              <a:schemeClr val="accent1">
                <a:alpha val="23000"/>
              </a:schemeClr>
            </a:solidFill>
            <a:ln>
              <a:noFill/>
            </a:ln>
            <a:effectLst>
              <a:innerShdw blurRad="114300">
                <a:prstClr val="black">
                  <a:alpha val="2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2" name="Picture 2" descr="C:\Users\Jaewon\Desktop\제목 없음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43894" y="2770199"/>
              <a:ext cx="2688643" cy="1812506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3" name="직선 연결선 32"/>
            <p:cNvCxnSpPr/>
            <p:nvPr/>
          </p:nvCxnSpPr>
          <p:spPr>
            <a:xfrm>
              <a:off x="3717562" y="3207237"/>
              <a:ext cx="173434" cy="184406"/>
            </a:xfrm>
            <a:prstGeom prst="line">
              <a:avLst/>
            </a:prstGeom>
            <a:ln w="762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/>
            <p:cNvCxnSpPr/>
            <p:nvPr/>
          </p:nvCxnSpPr>
          <p:spPr>
            <a:xfrm flipV="1">
              <a:off x="3851920" y="3023738"/>
              <a:ext cx="304381" cy="377159"/>
            </a:xfrm>
            <a:prstGeom prst="line">
              <a:avLst/>
            </a:prstGeom>
            <a:ln w="762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9177785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/>
          <p:cNvGrpSpPr/>
          <p:nvPr/>
        </p:nvGrpSpPr>
        <p:grpSpPr>
          <a:xfrm>
            <a:off x="402512" y="265728"/>
            <a:ext cx="3449408" cy="581144"/>
            <a:chOff x="402512" y="260648"/>
            <a:chExt cx="3449408" cy="648072"/>
          </a:xfrm>
        </p:grpSpPr>
        <p:sp>
          <p:nvSpPr>
            <p:cNvPr id="4" name="직사각형 3"/>
            <p:cNvSpPr/>
            <p:nvPr/>
          </p:nvSpPr>
          <p:spPr>
            <a:xfrm>
              <a:off x="402512" y="260648"/>
              <a:ext cx="2801335" cy="648072"/>
            </a:xfrm>
            <a:prstGeom prst="rect">
              <a:avLst/>
            </a:prstGeom>
            <a:solidFill>
              <a:srgbClr val="E6FA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각 삼각형 4"/>
            <p:cNvSpPr/>
            <p:nvPr/>
          </p:nvSpPr>
          <p:spPr>
            <a:xfrm>
              <a:off x="3203848" y="260648"/>
              <a:ext cx="648072" cy="648072"/>
            </a:xfrm>
            <a:prstGeom prst="rtTriangle">
              <a:avLst/>
            </a:prstGeom>
            <a:solidFill>
              <a:srgbClr val="E6FA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직사각형 8"/>
          <p:cNvSpPr/>
          <p:nvPr/>
        </p:nvSpPr>
        <p:spPr>
          <a:xfrm>
            <a:off x="4103410" y="270808"/>
            <a:ext cx="3996982" cy="576064"/>
          </a:xfrm>
          <a:prstGeom prst="rect">
            <a:avLst/>
          </a:prstGeom>
          <a:solidFill>
            <a:srgbClr val="68A2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각 삼각형 9"/>
          <p:cNvSpPr/>
          <p:nvPr/>
        </p:nvSpPr>
        <p:spPr>
          <a:xfrm rot="10800000">
            <a:off x="3455337" y="270808"/>
            <a:ext cx="648072" cy="576064"/>
          </a:xfrm>
          <a:prstGeom prst="rtTriangle">
            <a:avLst/>
          </a:prstGeom>
          <a:solidFill>
            <a:srgbClr val="68A2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그룹 10"/>
          <p:cNvGrpSpPr/>
          <p:nvPr/>
        </p:nvGrpSpPr>
        <p:grpSpPr>
          <a:xfrm>
            <a:off x="8198407" y="270808"/>
            <a:ext cx="618559" cy="725873"/>
            <a:chOff x="8198407" y="270808"/>
            <a:chExt cx="618559" cy="725873"/>
          </a:xfrm>
        </p:grpSpPr>
        <p:sp>
          <p:nvSpPr>
            <p:cNvPr id="18" name="직사각형 17"/>
            <p:cNvSpPr/>
            <p:nvPr/>
          </p:nvSpPr>
          <p:spPr>
            <a:xfrm>
              <a:off x="8198407" y="924673"/>
              <a:ext cx="576064" cy="72008"/>
            </a:xfrm>
            <a:prstGeom prst="rect">
              <a:avLst/>
            </a:prstGeom>
            <a:solidFill>
              <a:srgbClr val="81C3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한쪽 모서리가 잘린 사각형 28"/>
            <p:cNvSpPr/>
            <p:nvPr/>
          </p:nvSpPr>
          <p:spPr>
            <a:xfrm rot="5400000">
              <a:off x="8198407" y="270808"/>
              <a:ext cx="576064" cy="576064"/>
            </a:xfrm>
            <a:prstGeom prst="snip1Rect">
              <a:avLst>
                <a:gd name="adj" fmla="val 28517"/>
              </a:avLst>
            </a:prstGeom>
            <a:solidFill>
              <a:srgbClr val="81C3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8226163" y="270808"/>
              <a:ext cx="59080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 smtClean="0">
                  <a:solidFill>
                    <a:schemeClr val="bg1"/>
                  </a:solidFill>
                  <a:latin typeface="Chaparral Pro Light" pitchFamily="18" charset="0"/>
                </a:rPr>
                <a:t>Take,</a:t>
              </a:r>
            </a:p>
            <a:p>
              <a:pPr algn="ctr"/>
              <a:r>
                <a:rPr lang="en-US" altLang="ko-KR" sz="1600" dirty="0" smtClean="0">
                  <a:solidFill>
                    <a:schemeClr val="bg1"/>
                  </a:solidFill>
                  <a:latin typeface="Chaparral Pro Light" pitchFamily="18" charset="0"/>
                </a:rPr>
                <a:t>Eat</a:t>
              </a:r>
              <a:endParaRPr lang="ko-KR" altLang="en-US" sz="1600" dirty="0">
                <a:solidFill>
                  <a:schemeClr val="bg1"/>
                </a:solidFill>
                <a:latin typeface="Chaparral Pro Light" pitchFamily="18" charset="0"/>
              </a:endParaRPr>
            </a:p>
          </p:txBody>
        </p:sp>
        <p:sp>
          <p:nvSpPr>
            <p:cNvPr id="36" name="직각 삼각형 35"/>
            <p:cNvSpPr/>
            <p:nvPr/>
          </p:nvSpPr>
          <p:spPr>
            <a:xfrm rot="5400000">
              <a:off x="8608888" y="680758"/>
              <a:ext cx="157490" cy="173677"/>
            </a:xfrm>
            <a:prstGeom prst="rtTriangle">
              <a:avLst/>
            </a:prstGeom>
            <a:solidFill>
              <a:srgbClr val="6D79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4355976" y="348912"/>
            <a:ext cx="35517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latin typeface="a흑진주M" pitchFamily="18" charset="-127"/>
                <a:ea typeface="a흑진주M" pitchFamily="18" charset="-127"/>
              </a:rPr>
              <a:t>02</a:t>
            </a:r>
            <a:r>
              <a:rPr lang="en-US" altLang="ko-KR" dirty="0" smtClean="0">
                <a:solidFill>
                  <a:schemeClr val="bg1"/>
                </a:solidFill>
                <a:latin typeface="a흑진주M" pitchFamily="18" charset="-127"/>
                <a:ea typeface="a흑진주M" pitchFamily="18" charset="-127"/>
              </a:rPr>
              <a:t>. </a:t>
            </a:r>
            <a:r>
              <a:rPr lang="ko-KR" altLang="en-US" dirty="0" err="1" smtClean="0">
                <a:solidFill>
                  <a:schemeClr val="bg1"/>
                </a:solidFill>
                <a:latin typeface="a흑진주M" pitchFamily="18" charset="-127"/>
                <a:ea typeface="a흑진주M" pitchFamily="18" charset="-127"/>
              </a:rPr>
              <a:t>어플</a:t>
            </a:r>
            <a:r>
              <a:rPr lang="ko-KR" altLang="en-US" dirty="0" smtClean="0">
                <a:solidFill>
                  <a:schemeClr val="bg1"/>
                </a:solidFill>
                <a:latin typeface="a흑진주M" pitchFamily="18" charset="-127"/>
                <a:ea typeface="a흑진주M" pitchFamily="18" charset="-127"/>
              </a:rPr>
              <a:t> 소개</a:t>
            </a:r>
            <a:r>
              <a:rPr lang="en-US" altLang="ko-KR" dirty="0" smtClean="0">
                <a:solidFill>
                  <a:schemeClr val="bg1"/>
                </a:solidFill>
                <a:latin typeface="a흑진주M" pitchFamily="18" charset="-127"/>
                <a:ea typeface="a흑진주M" pitchFamily="18" charset="-127"/>
              </a:rPr>
              <a:t>_ </a:t>
            </a:r>
            <a:r>
              <a:rPr lang="ko-KR" altLang="en-US" sz="1600" dirty="0" smtClean="0">
                <a:solidFill>
                  <a:schemeClr val="bg1"/>
                </a:solidFill>
                <a:latin typeface="a흑진주L" pitchFamily="18" charset="-127"/>
                <a:ea typeface="a흑진주L" pitchFamily="18" charset="-127"/>
              </a:rPr>
              <a:t>주문 시나리오</a:t>
            </a:r>
            <a:endParaRPr lang="en-US" altLang="ko-KR" sz="1400" dirty="0" smtClean="0">
              <a:solidFill>
                <a:schemeClr val="bg1"/>
              </a:solidFill>
              <a:latin typeface="a흑진주L" pitchFamily="18" charset="-127"/>
              <a:ea typeface="a흑진주L" pitchFamily="18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4472811" y="1484784"/>
            <a:ext cx="0" cy="4896544"/>
          </a:xfrm>
          <a:prstGeom prst="line">
            <a:avLst/>
          </a:prstGeom>
          <a:ln w="9525"/>
          <a:effectLst>
            <a:outerShdw blurRad="101600" dist="38100" dir="2700000" algn="tl" rotWithShape="0">
              <a:prstClr val="black">
                <a:alpha val="76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/>
          <p:cNvGrpSpPr/>
          <p:nvPr/>
        </p:nvGrpSpPr>
        <p:grpSpPr>
          <a:xfrm>
            <a:off x="1438325" y="3270973"/>
            <a:ext cx="3039988" cy="358434"/>
            <a:chOff x="3527885" y="1846432"/>
            <a:chExt cx="944927" cy="358434"/>
          </a:xfrm>
          <a:solidFill>
            <a:srgbClr val="81C345"/>
          </a:solidFill>
        </p:grpSpPr>
        <p:grpSp>
          <p:nvGrpSpPr>
            <p:cNvPr id="49" name="그룹 48"/>
            <p:cNvGrpSpPr/>
            <p:nvPr/>
          </p:nvGrpSpPr>
          <p:grpSpPr>
            <a:xfrm>
              <a:off x="3527885" y="1860443"/>
              <a:ext cx="944927" cy="344423"/>
              <a:chOff x="2699793" y="2132855"/>
              <a:chExt cx="755545" cy="432049"/>
            </a:xfrm>
            <a:grpFill/>
          </p:grpSpPr>
          <p:sp>
            <p:nvSpPr>
              <p:cNvPr id="50" name="갈매기형 수장 49"/>
              <p:cNvSpPr/>
              <p:nvPr/>
            </p:nvSpPr>
            <p:spPr>
              <a:xfrm>
                <a:off x="2699793" y="2132856"/>
                <a:ext cx="432048" cy="432048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a흑진주L" pitchFamily="18" charset="-127"/>
                  <a:ea typeface="a흑진주L" pitchFamily="18" charset="-127"/>
                </a:endParaRPr>
              </a:p>
            </p:txBody>
          </p:sp>
          <p:sp>
            <p:nvSpPr>
              <p:cNvPr id="51" name="직사각형 50"/>
              <p:cNvSpPr/>
              <p:nvPr/>
            </p:nvSpPr>
            <p:spPr>
              <a:xfrm>
                <a:off x="2915817" y="2132855"/>
                <a:ext cx="539521" cy="43204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a흑진주L" pitchFamily="18" charset="-127"/>
                  <a:ea typeface="a흑진주L" pitchFamily="18" charset="-127"/>
                </a:endParaRPr>
              </a:p>
            </p:txBody>
          </p:sp>
        </p:grpSp>
        <p:sp>
          <p:nvSpPr>
            <p:cNvPr id="52" name="TextBox 51"/>
            <p:cNvSpPr txBox="1"/>
            <p:nvPr/>
          </p:nvSpPr>
          <p:spPr>
            <a:xfrm>
              <a:off x="3741535" y="1846432"/>
              <a:ext cx="57231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342900" indent="-342900">
                <a:buAutoNum type="arabicPeriod"/>
              </a:pPr>
              <a:r>
                <a:rPr lang="ko-KR" altLang="en-US" sz="1600" dirty="0" smtClean="0">
                  <a:solidFill>
                    <a:schemeClr val="bg1"/>
                  </a:solidFill>
                  <a:latin typeface="a흑진주L" pitchFamily="18" charset="-127"/>
                  <a:ea typeface="a흑진주L" pitchFamily="18" charset="-127"/>
                </a:rPr>
                <a:t>소비자가 음식을 주문 </a:t>
              </a:r>
              <a:endParaRPr lang="en-US" altLang="ko-KR" sz="1600" dirty="0" smtClean="0">
                <a:solidFill>
                  <a:schemeClr val="bg1"/>
                </a:solidFill>
                <a:latin typeface="a흑진주L" pitchFamily="18" charset="-127"/>
                <a:ea typeface="a흑진주L" pitchFamily="18" charset="-127"/>
              </a:endParaRPr>
            </a:p>
          </p:txBody>
        </p:sp>
      </p:grpSp>
      <p:grpSp>
        <p:nvGrpSpPr>
          <p:cNvPr id="54" name="그룹 53"/>
          <p:cNvGrpSpPr/>
          <p:nvPr/>
        </p:nvGrpSpPr>
        <p:grpSpPr>
          <a:xfrm rot="10800000">
            <a:off x="4482582" y="3652012"/>
            <a:ext cx="3257770" cy="344422"/>
            <a:chOff x="2699792" y="2132856"/>
            <a:chExt cx="755546" cy="432048"/>
          </a:xfrm>
          <a:solidFill>
            <a:srgbClr val="81C345"/>
          </a:solidFill>
        </p:grpSpPr>
        <p:sp>
          <p:nvSpPr>
            <p:cNvPr id="56" name="갈매기형 수장 55"/>
            <p:cNvSpPr/>
            <p:nvPr/>
          </p:nvSpPr>
          <p:spPr>
            <a:xfrm>
              <a:off x="2699792" y="2132856"/>
              <a:ext cx="432048" cy="432048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2915817" y="2132856"/>
              <a:ext cx="539521" cy="43204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4908851" y="3645024"/>
            <a:ext cx="2731838" cy="3724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solidFill>
                  <a:schemeClr val="bg1"/>
                </a:solidFill>
                <a:latin typeface="a흑진주L" pitchFamily="18" charset="-127"/>
                <a:ea typeface="a흑진주L" pitchFamily="18" charset="-127"/>
              </a:rPr>
              <a:t>2. </a:t>
            </a:r>
            <a:r>
              <a:rPr lang="ko-KR" altLang="en-US" sz="1600" dirty="0" smtClean="0">
                <a:solidFill>
                  <a:schemeClr val="bg1"/>
                </a:solidFill>
                <a:latin typeface="a흑진주L" pitchFamily="18" charset="-127"/>
                <a:ea typeface="a흑진주L" pitchFamily="18" charset="-127"/>
              </a:rPr>
              <a:t>판매자가 주문을 수락</a:t>
            </a:r>
            <a:r>
              <a:rPr lang="en-US" altLang="ko-KR" sz="1600" dirty="0" smtClean="0">
                <a:solidFill>
                  <a:schemeClr val="bg1"/>
                </a:solidFill>
                <a:latin typeface="a흑진주L" pitchFamily="18" charset="-127"/>
                <a:ea typeface="a흑진주L" pitchFamily="18" charset="-127"/>
              </a:rPr>
              <a:t>/</a:t>
            </a:r>
            <a:r>
              <a:rPr lang="ko-KR" altLang="en-US" sz="1600" dirty="0" smtClean="0">
                <a:solidFill>
                  <a:schemeClr val="bg1"/>
                </a:solidFill>
                <a:latin typeface="a흑진주L" pitchFamily="18" charset="-127"/>
                <a:ea typeface="a흑진주L" pitchFamily="18" charset="-127"/>
              </a:rPr>
              <a:t>거절</a:t>
            </a:r>
            <a:r>
              <a:rPr lang="en-US" altLang="ko-KR" sz="1600" dirty="0" smtClean="0">
                <a:solidFill>
                  <a:schemeClr val="bg1"/>
                </a:solidFill>
                <a:latin typeface="a흑진주L" pitchFamily="18" charset="-127"/>
                <a:ea typeface="a흑진주L" pitchFamily="18" charset="-127"/>
              </a:rPr>
              <a:t> </a:t>
            </a:r>
            <a:endParaRPr lang="ko-KR" altLang="en-US" sz="1600" dirty="0">
              <a:solidFill>
                <a:schemeClr val="bg1"/>
              </a:solidFill>
              <a:latin typeface="a흑진주L" pitchFamily="18" charset="-127"/>
              <a:ea typeface="a흑진주L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693850" y="1035940"/>
            <a:ext cx="131318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C00000"/>
                </a:solidFill>
                <a:latin typeface="a흑진주B" pitchFamily="18" charset="-127"/>
                <a:ea typeface="a흑진주B" pitchFamily="18" charset="-127"/>
              </a:rPr>
              <a:t>[</a:t>
            </a:r>
            <a:r>
              <a:rPr lang="en-US" altLang="ko-KR" dirty="0" smtClean="0">
                <a:latin typeface="a흑진주B" pitchFamily="18" charset="-127"/>
                <a:ea typeface="a흑진주B" pitchFamily="18" charset="-127"/>
              </a:rPr>
              <a:t>  </a:t>
            </a:r>
            <a:r>
              <a:rPr lang="ko-KR" altLang="en-US" dirty="0" smtClean="0">
                <a:latin typeface="a흑진주B" pitchFamily="18" charset="-127"/>
                <a:ea typeface="a흑진주B" pitchFamily="18" charset="-127"/>
              </a:rPr>
              <a:t>소비자  </a:t>
            </a:r>
            <a:r>
              <a:rPr lang="en-US" altLang="ko-KR" b="1" dirty="0" smtClean="0">
                <a:solidFill>
                  <a:srgbClr val="C00000"/>
                </a:solidFill>
                <a:latin typeface="a흑진주B" pitchFamily="18" charset="-127"/>
                <a:ea typeface="a흑진주B" pitchFamily="18" charset="-127"/>
              </a:rPr>
              <a:t>]</a:t>
            </a:r>
            <a:endParaRPr lang="ko-KR" altLang="en-US" b="1" dirty="0">
              <a:solidFill>
                <a:srgbClr val="C00000"/>
              </a:solidFill>
              <a:latin typeface="a흑진주B" pitchFamily="18" charset="-127"/>
              <a:ea typeface="a흑진주B" pitchFamily="18" charset="-127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5940152" y="1046273"/>
            <a:ext cx="132440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C00000"/>
                </a:solidFill>
                <a:latin typeface="a흑진주B" pitchFamily="18" charset="-127"/>
                <a:ea typeface="a흑진주B" pitchFamily="18" charset="-127"/>
              </a:rPr>
              <a:t>[</a:t>
            </a:r>
            <a:r>
              <a:rPr lang="en-US" altLang="ko-KR" dirty="0" smtClean="0">
                <a:latin typeface="a흑진주B" pitchFamily="18" charset="-127"/>
                <a:ea typeface="a흑진주B" pitchFamily="18" charset="-127"/>
              </a:rPr>
              <a:t>  </a:t>
            </a:r>
            <a:r>
              <a:rPr lang="ko-KR" altLang="en-US" dirty="0" smtClean="0">
                <a:latin typeface="a흑진주B" pitchFamily="18" charset="-127"/>
                <a:ea typeface="a흑진주B" pitchFamily="18" charset="-127"/>
              </a:rPr>
              <a:t>판매자  </a:t>
            </a:r>
            <a:r>
              <a:rPr lang="en-US" altLang="ko-KR" b="1" dirty="0" smtClean="0">
                <a:solidFill>
                  <a:srgbClr val="C00000"/>
                </a:solidFill>
                <a:latin typeface="a흑진주B" pitchFamily="18" charset="-127"/>
                <a:ea typeface="a흑진주B" pitchFamily="18" charset="-127"/>
              </a:rPr>
              <a:t>]</a:t>
            </a:r>
            <a:endParaRPr lang="ko-KR" altLang="en-US" b="1" dirty="0">
              <a:solidFill>
                <a:srgbClr val="C00000"/>
              </a:solidFill>
              <a:latin typeface="a흑진주B" pitchFamily="18" charset="-127"/>
              <a:ea typeface="a흑진주B" pitchFamily="18" charset="-127"/>
            </a:endParaRPr>
          </a:p>
        </p:txBody>
      </p:sp>
      <p:grpSp>
        <p:nvGrpSpPr>
          <p:cNvPr id="72" name="그룹 71"/>
          <p:cNvGrpSpPr/>
          <p:nvPr/>
        </p:nvGrpSpPr>
        <p:grpSpPr>
          <a:xfrm>
            <a:off x="4480782" y="4342916"/>
            <a:ext cx="3172484" cy="346655"/>
            <a:chOff x="4459063" y="4452245"/>
            <a:chExt cx="3928155" cy="346655"/>
          </a:xfrm>
          <a:solidFill>
            <a:srgbClr val="81C345"/>
          </a:solidFill>
        </p:grpSpPr>
        <p:grpSp>
          <p:nvGrpSpPr>
            <p:cNvPr id="66" name="그룹 65"/>
            <p:cNvGrpSpPr/>
            <p:nvPr/>
          </p:nvGrpSpPr>
          <p:grpSpPr>
            <a:xfrm rot="10800000">
              <a:off x="4459063" y="4452245"/>
              <a:ext cx="3928155" cy="344422"/>
              <a:chOff x="2699792" y="2132856"/>
              <a:chExt cx="755546" cy="432048"/>
            </a:xfrm>
            <a:grpFill/>
          </p:grpSpPr>
          <p:sp>
            <p:nvSpPr>
              <p:cNvPr id="67" name="갈매기형 수장 66"/>
              <p:cNvSpPr/>
              <p:nvPr/>
            </p:nvSpPr>
            <p:spPr>
              <a:xfrm>
                <a:off x="2699792" y="2132856"/>
                <a:ext cx="432048" cy="432048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a흑진주L" pitchFamily="18" charset="-127"/>
                  <a:ea typeface="a흑진주L" pitchFamily="18" charset="-127"/>
                </a:endParaRPr>
              </a:p>
            </p:txBody>
          </p:sp>
          <p:sp>
            <p:nvSpPr>
              <p:cNvPr id="68" name="직사각형 67"/>
              <p:cNvSpPr/>
              <p:nvPr/>
            </p:nvSpPr>
            <p:spPr>
              <a:xfrm>
                <a:off x="2915817" y="2132856"/>
                <a:ext cx="539521" cy="43204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a흑진주L" pitchFamily="18" charset="-127"/>
                  <a:ea typeface="a흑진주L" pitchFamily="18" charset="-127"/>
                </a:endParaRPr>
              </a:p>
            </p:txBody>
          </p:sp>
        </p:grpSp>
        <p:sp>
          <p:nvSpPr>
            <p:cNvPr id="17" name="TextBox 16"/>
            <p:cNvSpPr txBox="1"/>
            <p:nvPr/>
          </p:nvSpPr>
          <p:spPr>
            <a:xfrm>
              <a:off x="4989096" y="4460346"/>
              <a:ext cx="1920720" cy="338554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 smtClean="0">
                  <a:solidFill>
                    <a:schemeClr val="bg1"/>
                  </a:solidFill>
                  <a:latin typeface="a흑진주L" pitchFamily="18" charset="-127"/>
                  <a:ea typeface="a흑진주L" pitchFamily="18" charset="-127"/>
                </a:rPr>
                <a:t>3. </a:t>
              </a:r>
              <a:r>
                <a:rPr lang="ko-KR" altLang="en-US" sz="1600" dirty="0" smtClean="0">
                  <a:solidFill>
                    <a:schemeClr val="bg1"/>
                  </a:solidFill>
                  <a:latin typeface="a흑진주L" pitchFamily="18" charset="-127"/>
                  <a:ea typeface="a흑진주L" pitchFamily="18" charset="-127"/>
                </a:rPr>
                <a:t>판매자 조리 시작</a:t>
              </a:r>
              <a:endParaRPr lang="ko-KR" altLang="en-US" sz="1600" dirty="0">
                <a:solidFill>
                  <a:schemeClr val="bg1"/>
                </a:solidFill>
                <a:latin typeface="a흑진주L" pitchFamily="18" charset="-127"/>
                <a:ea typeface="a흑진주L" pitchFamily="18" charset="-127"/>
              </a:endParaRPr>
            </a:p>
          </p:txBody>
        </p:sp>
      </p:grpSp>
      <p:pic>
        <p:nvPicPr>
          <p:cNvPr id="1026" name="Picture 2" descr="C:\Users\Jaewon\Desktop\buyer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9550" y="1415605"/>
            <a:ext cx="1587076" cy="1604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Jaewon\Desktop\untitled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6527" y="1582120"/>
            <a:ext cx="1409241" cy="1409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6" name="그룹 75"/>
          <p:cNvGrpSpPr/>
          <p:nvPr/>
        </p:nvGrpSpPr>
        <p:grpSpPr>
          <a:xfrm rot="10800000">
            <a:off x="4481954" y="5028793"/>
            <a:ext cx="3171312" cy="344422"/>
            <a:chOff x="2699792" y="2132856"/>
            <a:chExt cx="755546" cy="432048"/>
          </a:xfrm>
          <a:solidFill>
            <a:srgbClr val="81C345"/>
          </a:solidFill>
        </p:grpSpPr>
        <p:sp>
          <p:nvSpPr>
            <p:cNvPr id="77" name="갈매기형 수장 76"/>
            <p:cNvSpPr/>
            <p:nvPr/>
          </p:nvSpPr>
          <p:spPr>
            <a:xfrm>
              <a:off x="2699792" y="2132856"/>
              <a:ext cx="432048" cy="432048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a흑진주L" pitchFamily="18" charset="-127"/>
                <a:ea typeface="a흑진주L" pitchFamily="18" charset="-127"/>
              </a:endParaRPr>
            </a:p>
          </p:txBody>
        </p:sp>
        <p:sp>
          <p:nvSpPr>
            <p:cNvPr id="78" name="직사각형 77"/>
            <p:cNvSpPr/>
            <p:nvPr/>
          </p:nvSpPr>
          <p:spPr>
            <a:xfrm>
              <a:off x="2915817" y="2132856"/>
              <a:ext cx="539521" cy="43204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a흑진주L" pitchFamily="18" charset="-127"/>
                <a:ea typeface="a흑진주L" pitchFamily="18" charset="-127"/>
              </a:endParaRPr>
            </a:p>
          </p:txBody>
        </p:sp>
      </p:grpSp>
      <p:sp>
        <p:nvSpPr>
          <p:cNvPr id="79" name="TextBox 78"/>
          <p:cNvSpPr txBox="1"/>
          <p:nvPr/>
        </p:nvSpPr>
        <p:spPr>
          <a:xfrm>
            <a:off x="4908851" y="5034662"/>
            <a:ext cx="18678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solidFill>
                  <a:schemeClr val="bg1"/>
                </a:solidFill>
                <a:latin typeface="a흑진주L" pitchFamily="18" charset="-127"/>
                <a:ea typeface="a흑진주L" pitchFamily="18" charset="-127"/>
              </a:rPr>
              <a:t>4. </a:t>
            </a:r>
            <a:r>
              <a:rPr lang="ko-KR" altLang="en-US" sz="1600" dirty="0" smtClean="0">
                <a:solidFill>
                  <a:schemeClr val="bg1"/>
                </a:solidFill>
                <a:latin typeface="a흑진주L" pitchFamily="18" charset="-127"/>
                <a:ea typeface="a흑진주L" pitchFamily="18" charset="-127"/>
              </a:rPr>
              <a:t>판매자 조리 완료</a:t>
            </a:r>
            <a:endParaRPr lang="ko-KR" altLang="en-US" sz="1600" dirty="0">
              <a:solidFill>
                <a:schemeClr val="bg1"/>
              </a:solidFill>
              <a:latin typeface="a흑진주L" pitchFamily="18" charset="-127"/>
              <a:ea typeface="a흑진주L" pitchFamily="18" charset="-127"/>
            </a:endParaRPr>
          </a:p>
        </p:txBody>
      </p:sp>
      <p:grpSp>
        <p:nvGrpSpPr>
          <p:cNvPr id="80" name="그룹 79"/>
          <p:cNvGrpSpPr/>
          <p:nvPr/>
        </p:nvGrpSpPr>
        <p:grpSpPr>
          <a:xfrm>
            <a:off x="1417335" y="5589240"/>
            <a:ext cx="3040944" cy="358434"/>
            <a:chOff x="3527885" y="1846432"/>
            <a:chExt cx="944927" cy="358434"/>
          </a:xfrm>
          <a:solidFill>
            <a:srgbClr val="81C345"/>
          </a:solidFill>
        </p:grpSpPr>
        <p:grpSp>
          <p:nvGrpSpPr>
            <p:cNvPr id="81" name="그룹 80"/>
            <p:cNvGrpSpPr/>
            <p:nvPr/>
          </p:nvGrpSpPr>
          <p:grpSpPr>
            <a:xfrm>
              <a:off x="3527885" y="1860443"/>
              <a:ext cx="944927" cy="344423"/>
              <a:chOff x="2699793" y="2132855"/>
              <a:chExt cx="755545" cy="432049"/>
            </a:xfrm>
            <a:grpFill/>
          </p:grpSpPr>
          <p:sp>
            <p:nvSpPr>
              <p:cNvPr id="83" name="갈매기형 수장 82"/>
              <p:cNvSpPr/>
              <p:nvPr/>
            </p:nvSpPr>
            <p:spPr>
              <a:xfrm>
                <a:off x="2699793" y="2132856"/>
                <a:ext cx="432048" cy="432048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a흑진주L" pitchFamily="18" charset="-127"/>
                  <a:ea typeface="a흑진주L" pitchFamily="18" charset="-127"/>
                </a:endParaRPr>
              </a:p>
            </p:txBody>
          </p:sp>
          <p:sp>
            <p:nvSpPr>
              <p:cNvPr id="84" name="직사각형 83"/>
              <p:cNvSpPr/>
              <p:nvPr/>
            </p:nvSpPr>
            <p:spPr>
              <a:xfrm>
                <a:off x="2915817" y="2132855"/>
                <a:ext cx="539521" cy="43204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a흑진주L" pitchFamily="18" charset="-127"/>
                  <a:ea typeface="a흑진주L" pitchFamily="18" charset="-127"/>
                </a:endParaRPr>
              </a:p>
            </p:txBody>
          </p:sp>
        </p:grpSp>
        <p:sp>
          <p:nvSpPr>
            <p:cNvPr id="82" name="TextBox 81"/>
            <p:cNvSpPr txBox="1"/>
            <p:nvPr/>
          </p:nvSpPr>
          <p:spPr>
            <a:xfrm>
              <a:off x="3741535" y="1846432"/>
              <a:ext cx="38414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 smtClean="0">
                  <a:solidFill>
                    <a:schemeClr val="bg1"/>
                  </a:solidFill>
                  <a:latin typeface="a흑진주L" pitchFamily="18" charset="-127"/>
                  <a:ea typeface="a흑진주L" pitchFamily="18" charset="-127"/>
                </a:rPr>
                <a:t>5. </a:t>
              </a:r>
              <a:r>
                <a:rPr lang="ko-KR" altLang="en-US" sz="1600" dirty="0" smtClean="0">
                  <a:solidFill>
                    <a:schemeClr val="bg1"/>
                  </a:solidFill>
                  <a:latin typeface="a흑진주L" pitchFamily="18" charset="-127"/>
                  <a:ea typeface="a흑진주L" pitchFamily="18" charset="-127"/>
                </a:rPr>
                <a:t>음식 수령</a:t>
              </a:r>
              <a:endParaRPr lang="en-US" altLang="ko-KR" sz="1600" dirty="0" smtClean="0">
                <a:solidFill>
                  <a:schemeClr val="bg1"/>
                </a:solidFill>
                <a:latin typeface="a흑진주L" pitchFamily="18" charset="-127"/>
                <a:ea typeface="a흑진주L" pitchFamily="18" charset="-127"/>
              </a:endParaRPr>
            </a:p>
          </p:txBody>
        </p:sp>
      </p:grpSp>
      <p:sp>
        <p:nvSpPr>
          <p:cNvPr id="88" name="사각형 설명선 87"/>
          <p:cNvSpPr/>
          <p:nvPr/>
        </p:nvSpPr>
        <p:spPr>
          <a:xfrm>
            <a:off x="3455337" y="2930403"/>
            <a:ext cx="955310" cy="317852"/>
          </a:xfrm>
          <a:prstGeom prst="wedgeRectCallou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 smtClean="0">
                <a:latin typeface="a흑진주L" pitchFamily="18" charset="-127"/>
                <a:ea typeface="a흑진주L" pitchFamily="18" charset="-127"/>
              </a:rPr>
              <a:t>푸시알림</a:t>
            </a:r>
            <a:endParaRPr lang="ko-KR" altLang="en-US" dirty="0">
              <a:latin typeface="a흑진주L" pitchFamily="18" charset="-127"/>
              <a:ea typeface="a흑진주L" pitchFamily="18" charset="-127"/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4908851" y="6027157"/>
            <a:ext cx="21162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a흑진주L" pitchFamily="18" charset="-127"/>
                <a:ea typeface="a흑진주L" pitchFamily="18" charset="-127"/>
              </a:rPr>
              <a:t>5</a:t>
            </a:r>
            <a:r>
              <a:rPr lang="en-US" altLang="ko-KR" sz="1600" dirty="0" smtClean="0">
                <a:solidFill>
                  <a:schemeClr val="bg1"/>
                </a:solidFill>
                <a:latin typeface="a흑진주L" pitchFamily="18" charset="-127"/>
                <a:ea typeface="a흑진주L" pitchFamily="18" charset="-127"/>
              </a:rPr>
              <a:t>. </a:t>
            </a:r>
            <a:r>
              <a:rPr lang="ko-KR" altLang="en-US" sz="1600" dirty="0" smtClean="0">
                <a:solidFill>
                  <a:schemeClr val="bg1"/>
                </a:solidFill>
                <a:latin typeface="a흑진주L" pitchFamily="18" charset="-127"/>
                <a:ea typeface="a흑진주L" pitchFamily="18" charset="-127"/>
              </a:rPr>
              <a:t>음식 수령 버튼 누름</a:t>
            </a:r>
            <a:endParaRPr lang="ko-KR" altLang="en-US" sz="1600" dirty="0">
              <a:solidFill>
                <a:schemeClr val="bg1"/>
              </a:solidFill>
              <a:latin typeface="a흑진주L" pitchFamily="18" charset="-127"/>
              <a:ea typeface="a흑진주L" pitchFamily="18" charset="-127"/>
            </a:endParaRPr>
          </a:p>
        </p:txBody>
      </p:sp>
      <p:sp>
        <p:nvSpPr>
          <p:cNvPr id="93" name="사각형 설명선 92"/>
          <p:cNvSpPr/>
          <p:nvPr/>
        </p:nvSpPr>
        <p:spPr>
          <a:xfrm>
            <a:off x="6746531" y="3246639"/>
            <a:ext cx="955310" cy="317852"/>
          </a:xfrm>
          <a:prstGeom prst="wedgeRectCallou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 smtClean="0">
                <a:latin typeface="a흑진주L" pitchFamily="18" charset="-127"/>
                <a:ea typeface="a흑진주L" pitchFamily="18" charset="-127"/>
              </a:rPr>
              <a:t>푸시알림</a:t>
            </a:r>
            <a:endParaRPr lang="ko-KR" altLang="en-US" sz="1400" dirty="0">
              <a:latin typeface="a흑진주L" pitchFamily="18" charset="-127"/>
              <a:ea typeface="a흑진주L" pitchFamily="18" charset="-127"/>
            </a:endParaRPr>
          </a:p>
        </p:txBody>
      </p:sp>
      <p:sp>
        <p:nvSpPr>
          <p:cNvPr id="95" name="사각형 설명선 94"/>
          <p:cNvSpPr/>
          <p:nvPr/>
        </p:nvSpPr>
        <p:spPr>
          <a:xfrm>
            <a:off x="6746531" y="4659359"/>
            <a:ext cx="955310" cy="317852"/>
          </a:xfrm>
          <a:prstGeom prst="wedgeRectCallou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 smtClean="0">
                <a:latin typeface="a흑진주L" pitchFamily="18" charset="-127"/>
                <a:ea typeface="a흑진주L" pitchFamily="18" charset="-127"/>
              </a:rPr>
              <a:t>푸시알림</a:t>
            </a:r>
            <a:endParaRPr lang="ko-KR" altLang="en-US" sz="1400" dirty="0">
              <a:latin typeface="a흑진주L" pitchFamily="18" charset="-127"/>
              <a:ea typeface="a흑진주L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15499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wdUpDiag">
          <a:fgClr>
            <a:srgbClr val="D3F973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1403648" y="1268760"/>
            <a:ext cx="6624736" cy="4176464"/>
          </a:xfrm>
          <a:prstGeom prst="roundRect">
            <a:avLst/>
          </a:prstGeom>
          <a:solidFill>
            <a:srgbClr val="AED5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6" name="직선 연결선 5"/>
          <p:cNvCxnSpPr/>
          <p:nvPr/>
        </p:nvCxnSpPr>
        <p:spPr>
          <a:xfrm>
            <a:off x="4716016" y="1628800"/>
            <a:ext cx="0" cy="3384376"/>
          </a:xfrm>
          <a:prstGeom prst="line">
            <a:avLst/>
          </a:prstGeom>
          <a:ln w="12700">
            <a:solidFill>
              <a:srgbClr val="F9FFD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929499" y="1772816"/>
            <a:ext cx="2361544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dirty="0" smtClean="0">
                <a:latin typeface="a흑진주M" pitchFamily="18" charset="-127"/>
                <a:ea typeface="a흑진주M" pitchFamily="18" charset="-127"/>
              </a:rPr>
              <a:t>01  </a:t>
            </a:r>
            <a:r>
              <a:rPr lang="ko-KR" altLang="en-US" dirty="0" smtClean="0">
                <a:latin typeface="a흑진주M" pitchFamily="18" charset="-127"/>
                <a:ea typeface="a흑진주M" pitchFamily="18" charset="-127"/>
              </a:rPr>
              <a:t>개발동기</a:t>
            </a:r>
            <a:endParaRPr lang="en-US" altLang="ko-KR" dirty="0" smtClean="0">
              <a:latin typeface="a흑진주M" pitchFamily="18" charset="-127"/>
              <a:ea typeface="a흑진주M" pitchFamily="18" charset="-127"/>
            </a:endParaRPr>
          </a:p>
          <a:p>
            <a:pPr>
              <a:lnSpc>
                <a:spcPct val="200000"/>
              </a:lnSpc>
            </a:pPr>
            <a:r>
              <a:rPr lang="en-US" altLang="ko-KR" dirty="0" smtClean="0">
                <a:latin typeface="a흑진주M" pitchFamily="18" charset="-127"/>
                <a:ea typeface="a흑진주M" pitchFamily="18" charset="-127"/>
              </a:rPr>
              <a:t>02 </a:t>
            </a:r>
            <a:r>
              <a:rPr lang="ko-KR" altLang="en-US" dirty="0" smtClean="0">
                <a:latin typeface="a흑진주M" pitchFamily="18" charset="-127"/>
                <a:ea typeface="a흑진주M" pitchFamily="18" charset="-127"/>
              </a:rPr>
              <a:t>어플리케이션 소개</a:t>
            </a:r>
            <a:endParaRPr lang="en-US" altLang="ko-KR" dirty="0" smtClean="0">
              <a:latin typeface="a흑진주M" pitchFamily="18" charset="-127"/>
              <a:ea typeface="a흑진주M" pitchFamily="18" charset="-127"/>
            </a:endParaRPr>
          </a:p>
          <a:p>
            <a:pPr>
              <a:lnSpc>
                <a:spcPct val="200000"/>
              </a:lnSpc>
            </a:pPr>
            <a:r>
              <a:rPr lang="en-US" altLang="ko-KR" dirty="0" smtClean="0">
                <a:latin typeface="a흑진주M" pitchFamily="18" charset="-127"/>
                <a:ea typeface="a흑진주M" pitchFamily="18" charset="-127"/>
              </a:rPr>
              <a:t>03 </a:t>
            </a:r>
            <a:r>
              <a:rPr lang="ko-KR" altLang="en-US" dirty="0" smtClean="0">
                <a:latin typeface="a흑진주M" pitchFamily="18" charset="-127"/>
                <a:ea typeface="a흑진주M" pitchFamily="18" charset="-127"/>
              </a:rPr>
              <a:t>시연영상</a:t>
            </a:r>
            <a:endParaRPr lang="en-US" altLang="ko-KR" dirty="0" smtClean="0">
              <a:latin typeface="a흑진주M" pitchFamily="18" charset="-127"/>
              <a:ea typeface="a흑진주M" pitchFamily="18" charset="-127"/>
            </a:endParaRPr>
          </a:p>
          <a:p>
            <a:pPr>
              <a:lnSpc>
                <a:spcPct val="200000"/>
              </a:lnSpc>
            </a:pPr>
            <a:r>
              <a:rPr lang="en-US" altLang="ko-KR" dirty="0" smtClean="0">
                <a:latin typeface="a흑진주M" pitchFamily="18" charset="-127"/>
                <a:ea typeface="a흑진주M" pitchFamily="18" charset="-127"/>
              </a:rPr>
              <a:t>04 </a:t>
            </a:r>
            <a:r>
              <a:rPr lang="ko-KR" altLang="en-US" dirty="0" smtClean="0">
                <a:latin typeface="a흑진주M" pitchFamily="18" charset="-127"/>
                <a:ea typeface="a흑진주M" pitchFamily="18" charset="-127"/>
              </a:rPr>
              <a:t>개발 환경</a:t>
            </a:r>
            <a:endParaRPr lang="en-US" altLang="ko-KR" dirty="0" smtClean="0">
              <a:latin typeface="a흑진주M" pitchFamily="18" charset="-127"/>
              <a:ea typeface="a흑진주M" pitchFamily="18" charset="-127"/>
            </a:endParaRPr>
          </a:p>
          <a:p>
            <a:pPr>
              <a:lnSpc>
                <a:spcPct val="200000"/>
              </a:lnSpc>
            </a:pPr>
            <a:r>
              <a:rPr lang="en-US" altLang="ko-KR" dirty="0" smtClean="0">
                <a:latin typeface="a흑진주M" pitchFamily="18" charset="-127"/>
                <a:ea typeface="a흑진주M" pitchFamily="18" charset="-127"/>
              </a:rPr>
              <a:t>05 </a:t>
            </a:r>
            <a:r>
              <a:rPr lang="ko-KR" altLang="en-US" dirty="0" smtClean="0">
                <a:latin typeface="a흑진주M" pitchFamily="18" charset="-127"/>
                <a:ea typeface="a흑진주M" pitchFamily="18" charset="-127"/>
              </a:rPr>
              <a:t>기대효과</a:t>
            </a:r>
            <a:endParaRPr lang="en-US" altLang="ko-KR" dirty="0" smtClean="0">
              <a:latin typeface="a흑진주M" pitchFamily="18" charset="-127"/>
              <a:ea typeface="a흑진주M" pitchFamily="18" charset="-127"/>
            </a:endParaRPr>
          </a:p>
          <a:p>
            <a:pPr>
              <a:lnSpc>
                <a:spcPct val="200000"/>
              </a:lnSpc>
            </a:pPr>
            <a:r>
              <a:rPr lang="en-US" altLang="ko-KR" dirty="0" smtClean="0">
                <a:latin typeface="a흑진주M" pitchFamily="18" charset="-127"/>
                <a:ea typeface="a흑진주M" pitchFamily="18" charset="-127"/>
              </a:rPr>
              <a:t>06 </a:t>
            </a:r>
            <a:r>
              <a:rPr lang="ko-KR" altLang="en-US" dirty="0" smtClean="0">
                <a:latin typeface="a흑진주M" pitchFamily="18" charset="-127"/>
                <a:ea typeface="a흑진주M" pitchFamily="18" charset="-127"/>
              </a:rPr>
              <a:t>문제점 및 개선사항</a:t>
            </a:r>
            <a:endParaRPr lang="en-US" altLang="ko-KR" dirty="0" smtClean="0">
              <a:latin typeface="a흑진주M" pitchFamily="18" charset="-127"/>
              <a:ea typeface="a흑진주M" pitchFamily="18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81C345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744" y="2200401"/>
            <a:ext cx="1633088" cy="1599277"/>
          </a:xfrm>
          <a:prstGeom prst="rect">
            <a:avLst/>
          </a:prstGeom>
        </p:spPr>
      </p:pic>
      <p:sp>
        <p:nvSpPr>
          <p:cNvPr id="10" name="모서리가 둥근 직사각형 9"/>
          <p:cNvSpPr/>
          <p:nvPr/>
        </p:nvSpPr>
        <p:spPr>
          <a:xfrm>
            <a:off x="2090220" y="4221088"/>
            <a:ext cx="2016224" cy="288032"/>
          </a:xfrm>
          <a:prstGeom prst="roundRect">
            <a:avLst/>
          </a:prstGeom>
          <a:solidFill>
            <a:srgbClr val="98B9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Contents</a:t>
            </a:r>
            <a:endParaRPr lang="ko-KR" altLang="en-US" dirty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6563362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/>
          <p:cNvGrpSpPr/>
          <p:nvPr/>
        </p:nvGrpSpPr>
        <p:grpSpPr>
          <a:xfrm>
            <a:off x="402512" y="265728"/>
            <a:ext cx="3449408" cy="581144"/>
            <a:chOff x="402512" y="260648"/>
            <a:chExt cx="3449408" cy="648072"/>
          </a:xfrm>
        </p:grpSpPr>
        <p:sp>
          <p:nvSpPr>
            <p:cNvPr id="4" name="직사각형 3"/>
            <p:cNvSpPr/>
            <p:nvPr/>
          </p:nvSpPr>
          <p:spPr>
            <a:xfrm>
              <a:off x="402512" y="260648"/>
              <a:ext cx="2801335" cy="648072"/>
            </a:xfrm>
            <a:prstGeom prst="rect">
              <a:avLst/>
            </a:prstGeom>
            <a:solidFill>
              <a:srgbClr val="E6FA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각 삼각형 4"/>
            <p:cNvSpPr/>
            <p:nvPr/>
          </p:nvSpPr>
          <p:spPr>
            <a:xfrm>
              <a:off x="3203848" y="260648"/>
              <a:ext cx="648072" cy="648072"/>
            </a:xfrm>
            <a:prstGeom prst="rtTriangle">
              <a:avLst/>
            </a:prstGeom>
            <a:solidFill>
              <a:srgbClr val="E6FA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직사각형 8"/>
          <p:cNvSpPr/>
          <p:nvPr/>
        </p:nvSpPr>
        <p:spPr>
          <a:xfrm>
            <a:off x="4103410" y="270808"/>
            <a:ext cx="3996982" cy="576064"/>
          </a:xfrm>
          <a:prstGeom prst="rect">
            <a:avLst/>
          </a:prstGeom>
          <a:solidFill>
            <a:srgbClr val="68A2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각 삼각형 9"/>
          <p:cNvSpPr/>
          <p:nvPr/>
        </p:nvSpPr>
        <p:spPr>
          <a:xfrm rot="10800000">
            <a:off x="3455337" y="270808"/>
            <a:ext cx="648072" cy="576064"/>
          </a:xfrm>
          <a:prstGeom prst="rtTriangle">
            <a:avLst/>
          </a:prstGeom>
          <a:solidFill>
            <a:srgbClr val="68A2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그룹 10"/>
          <p:cNvGrpSpPr/>
          <p:nvPr/>
        </p:nvGrpSpPr>
        <p:grpSpPr>
          <a:xfrm>
            <a:off x="8198407" y="270808"/>
            <a:ext cx="618559" cy="725873"/>
            <a:chOff x="8198407" y="270808"/>
            <a:chExt cx="618559" cy="725873"/>
          </a:xfrm>
        </p:grpSpPr>
        <p:sp>
          <p:nvSpPr>
            <p:cNvPr id="18" name="직사각형 17"/>
            <p:cNvSpPr/>
            <p:nvPr/>
          </p:nvSpPr>
          <p:spPr>
            <a:xfrm>
              <a:off x="8198407" y="924673"/>
              <a:ext cx="576064" cy="72008"/>
            </a:xfrm>
            <a:prstGeom prst="rect">
              <a:avLst/>
            </a:prstGeom>
            <a:solidFill>
              <a:srgbClr val="81C3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한쪽 모서리가 잘린 사각형 28"/>
            <p:cNvSpPr/>
            <p:nvPr/>
          </p:nvSpPr>
          <p:spPr>
            <a:xfrm rot="5400000">
              <a:off x="8198407" y="270808"/>
              <a:ext cx="576064" cy="576064"/>
            </a:xfrm>
            <a:prstGeom prst="snip1Rect">
              <a:avLst>
                <a:gd name="adj" fmla="val 28517"/>
              </a:avLst>
            </a:prstGeom>
            <a:solidFill>
              <a:srgbClr val="81C3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8226163" y="270808"/>
              <a:ext cx="59080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 smtClean="0">
                  <a:solidFill>
                    <a:schemeClr val="bg1"/>
                  </a:solidFill>
                  <a:latin typeface="Chaparral Pro Light" pitchFamily="18" charset="0"/>
                </a:rPr>
                <a:t>Take,</a:t>
              </a:r>
            </a:p>
            <a:p>
              <a:pPr algn="ctr"/>
              <a:r>
                <a:rPr lang="en-US" altLang="ko-KR" sz="1600" dirty="0" smtClean="0">
                  <a:solidFill>
                    <a:schemeClr val="bg1"/>
                  </a:solidFill>
                  <a:latin typeface="Chaparral Pro Light" pitchFamily="18" charset="0"/>
                </a:rPr>
                <a:t>Eat</a:t>
              </a:r>
              <a:endParaRPr lang="ko-KR" altLang="en-US" sz="1600" dirty="0">
                <a:solidFill>
                  <a:schemeClr val="bg1"/>
                </a:solidFill>
                <a:latin typeface="Chaparral Pro Light" pitchFamily="18" charset="0"/>
              </a:endParaRPr>
            </a:p>
          </p:txBody>
        </p:sp>
        <p:sp>
          <p:nvSpPr>
            <p:cNvPr id="36" name="직각 삼각형 35"/>
            <p:cNvSpPr/>
            <p:nvPr/>
          </p:nvSpPr>
          <p:spPr>
            <a:xfrm rot="5400000">
              <a:off x="8608888" y="680758"/>
              <a:ext cx="157490" cy="173677"/>
            </a:xfrm>
            <a:prstGeom prst="rtTriangle">
              <a:avLst/>
            </a:prstGeom>
            <a:solidFill>
              <a:srgbClr val="6D79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4355976" y="348912"/>
            <a:ext cx="35517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latin typeface="a흑진주M" pitchFamily="18" charset="-127"/>
                <a:ea typeface="a흑진주M" pitchFamily="18" charset="-127"/>
              </a:rPr>
              <a:t>03</a:t>
            </a:r>
            <a:r>
              <a:rPr lang="en-US" altLang="ko-KR" dirty="0" smtClean="0">
                <a:solidFill>
                  <a:schemeClr val="bg1"/>
                </a:solidFill>
                <a:latin typeface="a흑진주M" pitchFamily="18" charset="-127"/>
                <a:ea typeface="a흑진주M" pitchFamily="18" charset="-127"/>
              </a:rPr>
              <a:t>. </a:t>
            </a:r>
            <a:r>
              <a:rPr lang="ko-KR" altLang="en-US" dirty="0" smtClean="0">
                <a:solidFill>
                  <a:schemeClr val="bg1"/>
                </a:solidFill>
                <a:latin typeface="a흑진주M" pitchFamily="18" charset="-127"/>
                <a:ea typeface="a흑진주M" pitchFamily="18" charset="-127"/>
              </a:rPr>
              <a:t>시연영</a:t>
            </a:r>
            <a:r>
              <a:rPr lang="ko-KR" altLang="en-US" dirty="0">
                <a:solidFill>
                  <a:schemeClr val="bg1"/>
                </a:solidFill>
                <a:latin typeface="a흑진주M" pitchFamily="18" charset="-127"/>
                <a:ea typeface="a흑진주M" pitchFamily="18" charset="-127"/>
              </a:rPr>
              <a:t>상</a:t>
            </a:r>
            <a:endParaRPr lang="en-US" altLang="ko-KR" sz="1600" dirty="0" smtClean="0">
              <a:solidFill>
                <a:schemeClr val="bg1"/>
              </a:solidFill>
              <a:latin typeface="a흑진주L" pitchFamily="18" charset="-127"/>
              <a:ea typeface="a흑진주L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26887" y="1196752"/>
            <a:ext cx="9180512" cy="4752528"/>
          </a:xfrm>
          <a:prstGeom prst="rect">
            <a:avLst/>
          </a:prstGeom>
          <a:solidFill>
            <a:schemeClr val="bg1">
              <a:lumMod val="50000"/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624027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/>
          <p:cNvGrpSpPr/>
          <p:nvPr/>
        </p:nvGrpSpPr>
        <p:grpSpPr>
          <a:xfrm>
            <a:off x="402512" y="265728"/>
            <a:ext cx="3449408" cy="581144"/>
            <a:chOff x="402512" y="260648"/>
            <a:chExt cx="3449408" cy="648072"/>
          </a:xfrm>
        </p:grpSpPr>
        <p:sp>
          <p:nvSpPr>
            <p:cNvPr id="4" name="직사각형 3"/>
            <p:cNvSpPr/>
            <p:nvPr/>
          </p:nvSpPr>
          <p:spPr>
            <a:xfrm>
              <a:off x="402512" y="260648"/>
              <a:ext cx="2801335" cy="648072"/>
            </a:xfrm>
            <a:prstGeom prst="rect">
              <a:avLst/>
            </a:prstGeom>
            <a:solidFill>
              <a:srgbClr val="E6FA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각 삼각형 4"/>
            <p:cNvSpPr/>
            <p:nvPr/>
          </p:nvSpPr>
          <p:spPr>
            <a:xfrm>
              <a:off x="3203848" y="260648"/>
              <a:ext cx="648072" cy="648072"/>
            </a:xfrm>
            <a:prstGeom prst="rtTriangle">
              <a:avLst/>
            </a:prstGeom>
            <a:solidFill>
              <a:srgbClr val="E6FA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직사각형 8"/>
          <p:cNvSpPr/>
          <p:nvPr/>
        </p:nvSpPr>
        <p:spPr>
          <a:xfrm>
            <a:off x="4103410" y="270808"/>
            <a:ext cx="3996982" cy="576064"/>
          </a:xfrm>
          <a:prstGeom prst="rect">
            <a:avLst/>
          </a:prstGeom>
          <a:solidFill>
            <a:srgbClr val="68A2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각 삼각형 9"/>
          <p:cNvSpPr/>
          <p:nvPr/>
        </p:nvSpPr>
        <p:spPr>
          <a:xfrm rot="10800000">
            <a:off x="3455337" y="270808"/>
            <a:ext cx="648072" cy="576064"/>
          </a:xfrm>
          <a:prstGeom prst="rtTriangle">
            <a:avLst/>
          </a:prstGeom>
          <a:solidFill>
            <a:srgbClr val="68A2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그룹 10"/>
          <p:cNvGrpSpPr/>
          <p:nvPr/>
        </p:nvGrpSpPr>
        <p:grpSpPr>
          <a:xfrm>
            <a:off x="8198407" y="270808"/>
            <a:ext cx="618559" cy="725873"/>
            <a:chOff x="8198407" y="270808"/>
            <a:chExt cx="618559" cy="725873"/>
          </a:xfrm>
        </p:grpSpPr>
        <p:sp>
          <p:nvSpPr>
            <p:cNvPr id="18" name="직사각형 17"/>
            <p:cNvSpPr/>
            <p:nvPr/>
          </p:nvSpPr>
          <p:spPr>
            <a:xfrm>
              <a:off x="8198407" y="924673"/>
              <a:ext cx="576064" cy="72008"/>
            </a:xfrm>
            <a:prstGeom prst="rect">
              <a:avLst/>
            </a:prstGeom>
            <a:solidFill>
              <a:srgbClr val="81C3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한쪽 모서리가 잘린 사각형 28"/>
            <p:cNvSpPr/>
            <p:nvPr/>
          </p:nvSpPr>
          <p:spPr>
            <a:xfrm rot="5400000">
              <a:off x="8198407" y="270808"/>
              <a:ext cx="576064" cy="576064"/>
            </a:xfrm>
            <a:prstGeom prst="snip1Rect">
              <a:avLst>
                <a:gd name="adj" fmla="val 28517"/>
              </a:avLst>
            </a:prstGeom>
            <a:solidFill>
              <a:srgbClr val="81C3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8226163" y="270808"/>
              <a:ext cx="59080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 smtClean="0">
                  <a:solidFill>
                    <a:schemeClr val="bg1"/>
                  </a:solidFill>
                  <a:latin typeface="Chaparral Pro Light" pitchFamily="18" charset="0"/>
                </a:rPr>
                <a:t>Take,</a:t>
              </a:r>
            </a:p>
            <a:p>
              <a:pPr algn="ctr"/>
              <a:r>
                <a:rPr lang="en-US" altLang="ko-KR" sz="1600" dirty="0" smtClean="0">
                  <a:solidFill>
                    <a:schemeClr val="bg1"/>
                  </a:solidFill>
                  <a:latin typeface="Chaparral Pro Light" pitchFamily="18" charset="0"/>
                </a:rPr>
                <a:t>Eat</a:t>
              </a:r>
              <a:endParaRPr lang="ko-KR" altLang="en-US" sz="1600" dirty="0">
                <a:solidFill>
                  <a:schemeClr val="bg1"/>
                </a:solidFill>
                <a:latin typeface="Chaparral Pro Light" pitchFamily="18" charset="0"/>
              </a:endParaRPr>
            </a:p>
          </p:txBody>
        </p:sp>
        <p:sp>
          <p:nvSpPr>
            <p:cNvPr id="36" name="직각 삼각형 35"/>
            <p:cNvSpPr/>
            <p:nvPr/>
          </p:nvSpPr>
          <p:spPr>
            <a:xfrm rot="5400000">
              <a:off x="8608888" y="680758"/>
              <a:ext cx="157490" cy="173677"/>
            </a:xfrm>
            <a:prstGeom prst="rtTriangle">
              <a:avLst/>
            </a:prstGeom>
            <a:solidFill>
              <a:srgbClr val="6D79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4355976" y="348912"/>
            <a:ext cx="35517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latin typeface="a흑진주M" pitchFamily="18" charset="-127"/>
                <a:ea typeface="a흑진주M" pitchFamily="18" charset="-127"/>
              </a:rPr>
              <a:t>04</a:t>
            </a:r>
            <a:r>
              <a:rPr lang="en-US" altLang="ko-KR" dirty="0" smtClean="0">
                <a:solidFill>
                  <a:schemeClr val="bg1"/>
                </a:solidFill>
                <a:latin typeface="a흑진주M" pitchFamily="18" charset="-127"/>
                <a:ea typeface="a흑진주M" pitchFamily="18" charset="-127"/>
              </a:rPr>
              <a:t>. </a:t>
            </a:r>
            <a:r>
              <a:rPr lang="ko-KR" altLang="en-US" dirty="0" smtClean="0">
                <a:solidFill>
                  <a:schemeClr val="bg1"/>
                </a:solidFill>
                <a:latin typeface="a흑진주M" pitchFamily="18" charset="-127"/>
                <a:ea typeface="a흑진주M" pitchFamily="18" charset="-127"/>
              </a:rPr>
              <a:t>개발 환경</a:t>
            </a:r>
            <a:endParaRPr lang="en-US" altLang="ko-KR" sz="1600" dirty="0" smtClean="0">
              <a:solidFill>
                <a:schemeClr val="bg1"/>
              </a:solidFill>
              <a:latin typeface="a흑진주L" pitchFamily="18" charset="-127"/>
              <a:ea typeface="a흑진주L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552014" y="2363448"/>
            <a:ext cx="7328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solidFill>
                  <a:schemeClr val="bg1"/>
                </a:solidFill>
                <a:latin typeface="Chaparral Pro Light" pitchFamily="18" charset="0"/>
                <a:ea typeface="나눔바른고딕" pitchFamily="50" charset="-127"/>
              </a:rPr>
              <a:t>소비자</a:t>
            </a:r>
            <a:endParaRPr lang="ko-KR" altLang="en-US" sz="1600" dirty="0">
              <a:solidFill>
                <a:schemeClr val="bg1"/>
              </a:solidFill>
              <a:latin typeface="Chaparral Pro Light" pitchFamily="18" charset="0"/>
              <a:ea typeface="나눔바른고딕" pitchFamily="50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2658555" y="1527075"/>
            <a:ext cx="3846141" cy="3846141"/>
          </a:xfrm>
          <a:prstGeom prst="ellipse">
            <a:avLst/>
          </a:prstGeom>
          <a:gradFill>
            <a:gsLst>
              <a:gs pos="0">
                <a:srgbClr val="8E99DD">
                  <a:alpha val="50000"/>
                </a:srgbClr>
              </a:gs>
              <a:gs pos="35000">
                <a:srgbClr val="9DC1EF">
                  <a:alpha val="50000"/>
                </a:srgbClr>
              </a:gs>
              <a:gs pos="74000">
                <a:srgbClr val="B9ADDE">
                  <a:alpha val="50000"/>
                </a:srgbClr>
              </a:gs>
              <a:gs pos="100000">
                <a:srgbClr val="D7ACD2">
                  <a:alpha val="5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3230788" y="2095645"/>
            <a:ext cx="2700202" cy="2700202"/>
          </a:xfrm>
          <a:prstGeom prst="ellipse">
            <a:avLst/>
          </a:prstGeom>
          <a:gradFill>
            <a:gsLst>
              <a:gs pos="0">
                <a:srgbClr val="8E99DD"/>
              </a:gs>
              <a:gs pos="35000">
                <a:srgbClr val="9DC1EF"/>
              </a:gs>
              <a:gs pos="74000">
                <a:srgbClr val="B9ADDE"/>
              </a:gs>
              <a:gs pos="100000">
                <a:srgbClr val="D7ACD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6525841" y="161917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pic>
        <p:nvPicPr>
          <p:cNvPr id="6146" name="Picture 2" descr="C:\Users\Jaewon\Desktop\압축한 이미지들\HeidiSQL_logo_imag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2965" y="2517775"/>
            <a:ext cx="1614919" cy="1614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Jaewon\Desktop\압축한 이미지들\lll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5607" y="3717031"/>
            <a:ext cx="2432587" cy="981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C:\Users\Jaewon\Desktop\압축한 이미지들\nodejs_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7029" y="2095645"/>
            <a:ext cx="1485437" cy="1485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C:\Users\Jaewon\Desktop\양진이\dd\untitled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2965" y="4307280"/>
            <a:ext cx="3286836" cy="1129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5" name="Picture 3" descr="C:\Users\Jaewon\Desktop\express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5337" y="1501422"/>
            <a:ext cx="2296520" cy="511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19666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/>
          <p:cNvGrpSpPr/>
          <p:nvPr/>
        </p:nvGrpSpPr>
        <p:grpSpPr>
          <a:xfrm>
            <a:off x="402512" y="265728"/>
            <a:ext cx="3449408" cy="581144"/>
            <a:chOff x="402512" y="260648"/>
            <a:chExt cx="3449408" cy="648072"/>
          </a:xfrm>
        </p:grpSpPr>
        <p:sp>
          <p:nvSpPr>
            <p:cNvPr id="4" name="직사각형 3"/>
            <p:cNvSpPr/>
            <p:nvPr/>
          </p:nvSpPr>
          <p:spPr>
            <a:xfrm>
              <a:off x="402512" y="260648"/>
              <a:ext cx="2801335" cy="648072"/>
            </a:xfrm>
            <a:prstGeom prst="rect">
              <a:avLst/>
            </a:prstGeom>
            <a:solidFill>
              <a:srgbClr val="E6FA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각 삼각형 4"/>
            <p:cNvSpPr/>
            <p:nvPr/>
          </p:nvSpPr>
          <p:spPr>
            <a:xfrm>
              <a:off x="3203848" y="260648"/>
              <a:ext cx="648072" cy="648072"/>
            </a:xfrm>
            <a:prstGeom prst="rtTriangle">
              <a:avLst/>
            </a:prstGeom>
            <a:solidFill>
              <a:srgbClr val="E6FA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직사각형 8"/>
          <p:cNvSpPr/>
          <p:nvPr/>
        </p:nvSpPr>
        <p:spPr>
          <a:xfrm>
            <a:off x="4103410" y="270808"/>
            <a:ext cx="3996982" cy="576064"/>
          </a:xfrm>
          <a:prstGeom prst="rect">
            <a:avLst/>
          </a:prstGeom>
          <a:solidFill>
            <a:srgbClr val="68A2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각 삼각형 9"/>
          <p:cNvSpPr/>
          <p:nvPr/>
        </p:nvSpPr>
        <p:spPr>
          <a:xfrm rot="10800000">
            <a:off x="3455337" y="270808"/>
            <a:ext cx="648072" cy="576064"/>
          </a:xfrm>
          <a:prstGeom prst="rtTriangle">
            <a:avLst/>
          </a:prstGeom>
          <a:solidFill>
            <a:srgbClr val="68A2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그룹 10"/>
          <p:cNvGrpSpPr/>
          <p:nvPr/>
        </p:nvGrpSpPr>
        <p:grpSpPr>
          <a:xfrm>
            <a:off x="8198407" y="270808"/>
            <a:ext cx="618559" cy="725873"/>
            <a:chOff x="8198407" y="270808"/>
            <a:chExt cx="618559" cy="725873"/>
          </a:xfrm>
        </p:grpSpPr>
        <p:sp>
          <p:nvSpPr>
            <p:cNvPr id="18" name="직사각형 17"/>
            <p:cNvSpPr/>
            <p:nvPr/>
          </p:nvSpPr>
          <p:spPr>
            <a:xfrm>
              <a:off x="8198407" y="924673"/>
              <a:ext cx="576064" cy="72008"/>
            </a:xfrm>
            <a:prstGeom prst="rect">
              <a:avLst/>
            </a:prstGeom>
            <a:solidFill>
              <a:srgbClr val="81C3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한쪽 모서리가 잘린 사각형 28"/>
            <p:cNvSpPr/>
            <p:nvPr/>
          </p:nvSpPr>
          <p:spPr>
            <a:xfrm rot="5400000">
              <a:off x="8198407" y="270808"/>
              <a:ext cx="576064" cy="576064"/>
            </a:xfrm>
            <a:prstGeom prst="snip1Rect">
              <a:avLst>
                <a:gd name="adj" fmla="val 28517"/>
              </a:avLst>
            </a:prstGeom>
            <a:solidFill>
              <a:srgbClr val="81C3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8226163" y="270808"/>
              <a:ext cx="59080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 smtClean="0">
                  <a:solidFill>
                    <a:schemeClr val="bg1"/>
                  </a:solidFill>
                  <a:latin typeface="Chaparral Pro Light" pitchFamily="18" charset="0"/>
                </a:rPr>
                <a:t>Take,</a:t>
              </a:r>
            </a:p>
            <a:p>
              <a:pPr algn="ctr"/>
              <a:r>
                <a:rPr lang="en-US" altLang="ko-KR" sz="1600" dirty="0" smtClean="0">
                  <a:solidFill>
                    <a:schemeClr val="bg1"/>
                  </a:solidFill>
                  <a:latin typeface="Chaparral Pro Light" pitchFamily="18" charset="0"/>
                </a:rPr>
                <a:t>Eat</a:t>
              </a:r>
              <a:endParaRPr lang="ko-KR" altLang="en-US" sz="1600" dirty="0">
                <a:solidFill>
                  <a:schemeClr val="bg1"/>
                </a:solidFill>
                <a:latin typeface="Chaparral Pro Light" pitchFamily="18" charset="0"/>
              </a:endParaRPr>
            </a:p>
          </p:txBody>
        </p:sp>
        <p:sp>
          <p:nvSpPr>
            <p:cNvPr id="36" name="직각 삼각형 35"/>
            <p:cNvSpPr/>
            <p:nvPr/>
          </p:nvSpPr>
          <p:spPr>
            <a:xfrm rot="5400000">
              <a:off x="8608888" y="680758"/>
              <a:ext cx="157490" cy="173677"/>
            </a:xfrm>
            <a:prstGeom prst="rtTriangle">
              <a:avLst/>
            </a:prstGeom>
            <a:solidFill>
              <a:srgbClr val="6D79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4355976" y="348912"/>
            <a:ext cx="35517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latin typeface="a흑진주M" pitchFamily="18" charset="-127"/>
                <a:ea typeface="a흑진주M" pitchFamily="18" charset="-127"/>
              </a:rPr>
              <a:t>05</a:t>
            </a:r>
            <a:r>
              <a:rPr lang="en-US" altLang="ko-KR" dirty="0" smtClean="0">
                <a:solidFill>
                  <a:schemeClr val="bg1"/>
                </a:solidFill>
                <a:latin typeface="a흑진주M" pitchFamily="18" charset="-127"/>
                <a:ea typeface="a흑진주M" pitchFamily="18" charset="-127"/>
              </a:rPr>
              <a:t>. </a:t>
            </a:r>
            <a:r>
              <a:rPr lang="ko-KR" altLang="en-US" dirty="0" smtClean="0">
                <a:solidFill>
                  <a:schemeClr val="bg1"/>
                </a:solidFill>
                <a:latin typeface="a흑진주M" pitchFamily="18" charset="-127"/>
                <a:ea typeface="a흑진주M" pitchFamily="18" charset="-127"/>
              </a:rPr>
              <a:t>기대효</a:t>
            </a:r>
            <a:r>
              <a:rPr lang="ko-KR" altLang="en-US" dirty="0">
                <a:solidFill>
                  <a:schemeClr val="bg1"/>
                </a:solidFill>
                <a:latin typeface="a흑진주M" pitchFamily="18" charset="-127"/>
                <a:ea typeface="a흑진주M" pitchFamily="18" charset="-127"/>
              </a:rPr>
              <a:t>과</a:t>
            </a:r>
            <a:endParaRPr lang="en-US" altLang="ko-KR" sz="1600" dirty="0" smtClean="0">
              <a:solidFill>
                <a:schemeClr val="bg1"/>
              </a:solidFill>
              <a:latin typeface="a흑진주L" pitchFamily="18" charset="-127"/>
              <a:ea typeface="a흑진주L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907704" y="465313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685768" y="1259468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[ </a:t>
            </a:r>
            <a:r>
              <a:rPr lang="ko-KR" altLang="en-US" dirty="0" smtClean="0">
                <a:latin typeface="나눔바른고딕" pitchFamily="50" charset="-127"/>
                <a:ea typeface="나눔바른고딕" pitchFamily="50" charset="-127"/>
              </a:rPr>
              <a:t>기대효</a:t>
            </a:r>
            <a:r>
              <a:rPr lang="ko-KR" altLang="en-US" dirty="0">
                <a:latin typeface="나눔바른고딕" pitchFamily="50" charset="-127"/>
                <a:ea typeface="나눔바른고딕" pitchFamily="50" charset="-127"/>
              </a:rPr>
              <a:t>과</a:t>
            </a:r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 ]</a:t>
            </a:r>
            <a:endParaRPr lang="ko-KR" altLang="en-US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10463" y="2060848"/>
            <a:ext cx="75007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dirty="0" err="1" smtClean="0">
                <a:latin typeface="나눔바른고딕 Light" pitchFamily="50" charset="-127"/>
                <a:ea typeface="나눔바른고딕 Light" pitchFamily="50" charset="-127"/>
              </a:rPr>
              <a:t>모바일</a:t>
            </a:r>
            <a:r>
              <a:rPr lang="ko-KR" altLang="en-US" dirty="0" smtClean="0">
                <a:latin typeface="나눔바른고딕 Light" pitchFamily="50" charset="-127"/>
                <a:ea typeface="나눔바른고딕 Light" pitchFamily="50" charset="-127"/>
              </a:rPr>
              <a:t> 결제 시스템을 활용함으로써 온라인 고객확보와 매출 상승</a:t>
            </a:r>
            <a:endParaRPr lang="en-US" altLang="ko-KR" dirty="0" smtClean="0">
              <a:latin typeface="나눔바른고딕 Light" pitchFamily="50" charset="-127"/>
              <a:ea typeface="나눔바른고딕 Light" pitchFamily="50" charset="-127"/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altLang="ko-KR" dirty="0">
              <a:latin typeface="나눔바른고딕 Light" pitchFamily="50" charset="-127"/>
              <a:ea typeface="나눔바른고딕 Light" pitchFamily="50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dirty="0" smtClean="0">
                <a:latin typeface="나눔바른고딕 Light" pitchFamily="50" charset="-127"/>
                <a:ea typeface="나눔바른고딕 Light" pitchFamily="50" charset="-127"/>
              </a:rPr>
              <a:t>주문시스템을 편리하게 이용해 고객의 대기시간 절감 및 판매자의 생산성 향상</a:t>
            </a:r>
            <a:endParaRPr lang="ko-KR" altLang="en-US" dirty="0">
              <a:latin typeface="나눔바른고딕 Light" pitchFamily="50" charset="-127"/>
              <a:ea typeface="나눔바른고딕 Light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9664559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/>
          <p:cNvGrpSpPr/>
          <p:nvPr/>
        </p:nvGrpSpPr>
        <p:grpSpPr>
          <a:xfrm>
            <a:off x="402512" y="265728"/>
            <a:ext cx="3449408" cy="581144"/>
            <a:chOff x="402512" y="260648"/>
            <a:chExt cx="3449408" cy="648072"/>
          </a:xfrm>
        </p:grpSpPr>
        <p:sp>
          <p:nvSpPr>
            <p:cNvPr id="4" name="직사각형 3"/>
            <p:cNvSpPr/>
            <p:nvPr/>
          </p:nvSpPr>
          <p:spPr>
            <a:xfrm>
              <a:off x="402512" y="260648"/>
              <a:ext cx="2801335" cy="648072"/>
            </a:xfrm>
            <a:prstGeom prst="rect">
              <a:avLst/>
            </a:prstGeom>
            <a:solidFill>
              <a:srgbClr val="E6FA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각 삼각형 4"/>
            <p:cNvSpPr/>
            <p:nvPr/>
          </p:nvSpPr>
          <p:spPr>
            <a:xfrm>
              <a:off x="3203848" y="260648"/>
              <a:ext cx="648072" cy="648072"/>
            </a:xfrm>
            <a:prstGeom prst="rtTriangle">
              <a:avLst/>
            </a:prstGeom>
            <a:solidFill>
              <a:srgbClr val="E6FA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직사각형 8"/>
          <p:cNvSpPr/>
          <p:nvPr/>
        </p:nvSpPr>
        <p:spPr>
          <a:xfrm>
            <a:off x="4103410" y="270808"/>
            <a:ext cx="3996982" cy="576064"/>
          </a:xfrm>
          <a:prstGeom prst="rect">
            <a:avLst/>
          </a:prstGeom>
          <a:solidFill>
            <a:srgbClr val="81C3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각 삼각형 9"/>
          <p:cNvSpPr/>
          <p:nvPr/>
        </p:nvSpPr>
        <p:spPr>
          <a:xfrm rot="10800000">
            <a:off x="3455337" y="270808"/>
            <a:ext cx="648072" cy="576064"/>
          </a:xfrm>
          <a:prstGeom prst="rtTriangle">
            <a:avLst/>
          </a:prstGeom>
          <a:solidFill>
            <a:srgbClr val="81C3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그룹 10"/>
          <p:cNvGrpSpPr/>
          <p:nvPr/>
        </p:nvGrpSpPr>
        <p:grpSpPr>
          <a:xfrm>
            <a:off x="8198407" y="270808"/>
            <a:ext cx="618559" cy="725873"/>
            <a:chOff x="8198407" y="270808"/>
            <a:chExt cx="618559" cy="725873"/>
          </a:xfrm>
        </p:grpSpPr>
        <p:sp>
          <p:nvSpPr>
            <p:cNvPr id="18" name="직사각형 17"/>
            <p:cNvSpPr/>
            <p:nvPr/>
          </p:nvSpPr>
          <p:spPr>
            <a:xfrm>
              <a:off x="8198407" y="924673"/>
              <a:ext cx="576064" cy="72008"/>
            </a:xfrm>
            <a:prstGeom prst="rect">
              <a:avLst/>
            </a:prstGeom>
            <a:solidFill>
              <a:srgbClr val="81C3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한쪽 모서리가 잘린 사각형 28"/>
            <p:cNvSpPr/>
            <p:nvPr/>
          </p:nvSpPr>
          <p:spPr>
            <a:xfrm rot="5400000">
              <a:off x="8198407" y="270808"/>
              <a:ext cx="576064" cy="576064"/>
            </a:xfrm>
            <a:prstGeom prst="snip1Rect">
              <a:avLst>
                <a:gd name="adj" fmla="val 28517"/>
              </a:avLst>
            </a:prstGeom>
            <a:solidFill>
              <a:srgbClr val="81C3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8226163" y="270808"/>
              <a:ext cx="59080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 smtClean="0">
                  <a:solidFill>
                    <a:schemeClr val="bg1"/>
                  </a:solidFill>
                  <a:latin typeface="Chaparral Pro Light" pitchFamily="18" charset="0"/>
                </a:rPr>
                <a:t>Take,</a:t>
              </a:r>
            </a:p>
            <a:p>
              <a:pPr algn="ctr"/>
              <a:r>
                <a:rPr lang="en-US" altLang="ko-KR" sz="1600" dirty="0" smtClean="0">
                  <a:solidFill>
                    <a:schemeClr val="bg1"/>
                  </a:solidFill>
                  <a:latin typeface="Chaparral Pro Light" pitchFamily="18" charset="0"/>
                </a:rPr>
                <a:t>Eat</a:t>
              </a:r>
              <a:endParaRPr lang="ko-KR" altLang="en-US" sz="1600" dirty="0">
                <a:solidFill>
                  <a:schemeClr val="bg1"/>
                </a:solidFill>
                <a:latin typeface="Chaparral Pro Light" pitchFamily="18" charset="0"/>
              </a:endParaRPr>
            </a:p>
          </p:txBody>
        </p:sp>
        <p:sp>
          <p:nvSpPr>
            <p:cNvPr id="36" name="직각 삼각형 35"/>
            <p:cNvSpPr/>
            <p:nvPr/>
          </p:nvSpPr>
          <p:spPr>
            <a:xfrm rot="5400000">
              <a:off x="8608888" y="680758"/>
              <a:ext cx="157490" cy="173677"/>
            </a:xfrm>
            <a:prstGeom prst="rtTriangle">
              <a:avLst/>
            </a:prstGeom>
            <a:solidFill>
              <a:srgbClr val="6D79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4355976" y="348912"/>
            <a:ext cx="35517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latin typeface="a흑진주M" pitchFamily="18" charset="-127"/>
                <a:ea typeface="a흑진주M" pitchFamily="18" charset="-127"/>
              </a:rPr>
              <a:t>06</a:t>
            </a:r>
            <a:r>
              <a:rPr lang="en-US" altLang="ko-KR" dirty="0" smtClean="0">
                <a:solidFill>
                  <a:schemeClr val="bg1"/>
                </a:solidFill>
                <a:latin typeface="a흑진주M" pitchFamily="18" charset="-127"/>
                <a:ea typeface="a흑진주M" pitchFamily="18" charset="-127"/>
              </a:rPr>
              <a:t>. </a:t>
            </a:r>
            <a:r>
              <a:rPr lang="ko-KR" altLang="en-US" dirty="0" smtClean="0">
                <a:solidFill>
                  <a:schemeClr val="bg1"/>
                </a:solidFill>
                <a:latin typeface="a흑진주M" pitchFamily="18" charset="-127"/>
                <a:ea typeface="a흑진주M" pitchFamily="18" charset="-127"/>
              </a:rPr>
              <a:t>문제점 및 개선사항</a:t>
            </a:r>
            <a:r>
              <a:rPr lang="en-US" altLang="ko-KR" dirty="0" smtClean="0">
                <a:solidFill>
                  <a:schemeClr val="bg1"/>
                </a:solidFill>
                <a:latin typeface="a흑진주M" pitchFamily="18" charset="-127"/>
                <a:ea typeface="a흑진주M" pitchFamily="18" charset="-127"/>
              </a:rPr>
              <a:t> </a:t>
            </a:r>
            <a:endParaRPr lang="en-US" altLang="ko-KR" sz="1600" dirty="0" smtClean="0">
              <a:solidFill>
                <a:schemeClr val="bg1"/>
              </a:solidFill>
              <a:latin typeface="a흑진주L" pitchFamily="18" charset="-127"/>
              <a:ea typeface="a흑진주L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85768" y="1340768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[</a:t>
            </a:r>
            <a:r>
              <a:rPr lang="ko-KR" altLang="en-US" dirty="0" smtClean="0">
                <a:latin typeface="나눔바른고딕" pitchFamily="50" charset="-127"/>
                <a:ea typeface="나눔바른고딕" pitchFamily="50" charset="-127"/>
              </a:rPr>
              <a:t>문제점</a:t>
            </a:r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 ]</a:t>
            </a:r>
            <a:endParaRPr lang="ko-KR" altLang="en-US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85768" y="4011424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[</a:t>
            </a:r>
            <a:r>
              <a:rPr lang="ko-KR" altLang="en-US" dirty="0" smtClean="0">
                <a:latin typeface="나눔바른고딕" pitchFamily="50" charset="-127"/>
                <a:ea typeface="나눔바른고딕" pitchFamily="50" charset="-127"/>
              </a:rPr>
              <a:t>개선사항</a:t>
            </a:r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]</a:t>
            </a:r>
            <a:endParaRPr lang="ko-KR" altLang="en-US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907704" y="384892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85768" y="4528254"/>
            <a:ext cx="416652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dirty="0" smtClean="0">
                <a:latin typeface="나눔바른고딕 Light" pitchFamily="50" charset="-127"/>
                <a:ea typeface="나눔바른고딕 Light" pitchFamily="50" charset="-127"/>
              </a:rPr>
              <a:t>주문에 개인의 취향을 담아 </a:t>
            </a:r>
            <a:r>
              <a:rPr lang="ko-KR" altLang="en-US" dirty="0" err="1" smtClean="0">
                <a:latin typeface="나눔바른고딕 Light" pitchFamily="50" charset="-127"/>
                <a:ea typeface="나눔바른고딕 Light" pitchFamily="50" charset="-127"/>
              </a:rPr>
              <a:t>커스터마이징</a:t>
            </a:r>
            <a:endParaRPr lang="en-US" altLang="ko-KR" dirty="0" smtClean="0">
              <a:latin typeface="나눔바른고딕 Light" pitchFamily="50" charset="-127"/>
              <a:ea typeface="나눔바른고딕 Light" pitchFamily="50" charset="-127"/>
            </a:endParaRPr>
          </a:p>
          <a:p>
            <a:endParaRPr lang="en-US" altLang="ko-KR" dirty="0">
              <a:latin typeface="나눔바른고딕 Light" pitchFamily="50" charset="-127"/>
              <a:ea typeface="나눔바른고딕 Light" pitchFamily="50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dirty="0" smtClean="0">
                <a:latin typeface="나눔바른고딕 Light" pitchFamily="50" charset="-127"/>
                <a:ea typeface="나눔바른고딕 Light" pitchFamily="50" charset="-127"/>
              </a:rPr>
              <a:t>메뉴 리뷰 기능 추가</a:t>
            </a:r>
            <a:endParaRPr lang="en-US" altLang="ko-KR" dirty="0" smtClean="0">
              <a:latin typeface="나눔바른고딕 Light" pitchFamily="50" charset="-127"/>
              <a:ea typeface="나눔바른고딕 Light" pitchFamily="50" charset="-127"/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altLang="ko-KR" dirty="0">
              <a:latin typeface="나눔바른고딕 Light" pitchFamily="50" charset="-127"/>
              <a:ea typeface="나눔바른고딕 Light" pitchFamily="50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dirty="0" smtClean="0">
                <a:latin typeface="나눔바른고딕 Light" pitchFamily="50" charset="-127"/>
                <a:ea typeface="나눔바른고딕 Light" pitchFamily="50" charset="-127"/>
              </a:rPr>
              <a:t>개인 맞춤형 메뉴 추천</a:t>
            </a:r>
            <a:endParaRPr lang="en-US" altLang="ko-KR" dirty="0">
              <a:latin typeface="나눔바른고딕 Light" pitchFamily="50" charset="-127"/>
              <a:ea typeface="나눔바른고딕 Light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85768" y="1887624"/>
            <a:ext cx="695094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dirty="0">
                <a:latin typeface="나눔바른고딕 Light" pitchFamily="50" charset="-127"/>
                <a:ea typeface="나눔바른고딕 Light" pitchFamily="50" charset="-127"/>
              </a:rPr>
              <a:t>번호 기반의 회원 관리 </a:t>
            </a:r>
            <a:r>
              <a:rPr lang="ko-KR" altLang="en-US" dirty="0" smtClean="0">
                <a:latin typeface="나눔바른고딕 Light" pitchFamily="50" charset="-127"/>
                <a:ea typeface="나눔바른고딕 Light" pitchFamily="50" charset="-127"/>
              </a:rPr>
              <a:t> ▶  </a:t>
            </a:r>
            <a:r>
              <a:rPr lang="ko-KR" altLang="en-US" dirty="0">
                <a:latin typeface="나눔바른고딕 Light" pitchFamily="50" charset="-127"/>
                <a:ea typeface="나눔바른고딕 Light" pitchFamily="50" charset="-127"/>
              </a:rPr>
              <a:t>한 번호에 여러 계정 생성 불가능</a:t>
            </a:r>
            <a:endParaRPr lang="en-US" altLang="ko-KR" dirty="0">
              <a:latin typeface="나눔바른고딕 Light" pitchFamily="50" charset="-127"/>
              <a:ea typeface="나눔바른고딕 Light" pitchFamily="50" charset="-127"/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altLang="ko-KR" dirty="0">
              <a:latin typeface="나눔바른고딕 Light" pitchFamily="50" charset="-127"/>
              <a:ea typeface="나눔바른고딕 Light" pitchFamily="50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dirty="0" err="1" smtClean="0">
                <a:latin typeface="나눔바른고딕 Light" pitchFamily="50" charset="-127"/>
                <a:ea typeface="나눔바른고딕 Light" pitchFamily="50" charset="-127"/>
              </a:rPr>
              <a:t>실결제기능</a:t>
            </a:r>
            <a:r>
              <a:rPr lang="ko-KR" altLang="en-US" dirty="0" smtClean="0">
                <a:latin typeface="나눔바른고딕 Light" pitchFamily="50" charset="-127"/>
                <a:ea typeface="나눔바른고딕 Light" pitchFamily="50" charset="-127"/>
              </a:rPr>
              <a:t> 미비 </a:t>
            </a:r>
            <a:endParaRPr lang="en-US" altLang="ko-KR" dirty="0" smtClean="0">
              <a:latin typeface="나눔바른고딕 Light" pitchFamily="50" charset="-127"/>
              <a:ea typeface="나눔바른고딕 Light" pitchFamily="50" charset="-127"/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altLang="ko-KR" dirty="0">
              <a:latin typeface="나눔바른고딕 Light" pitchFamily="50" charset="-127"/>
              <a:ea typeface="나눔바른고딕 Light" pitchFamily="50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dirty="0" smtClean="0">
                <a:latin typeface="나눔바른고딕 Light" pitchFamily="50" charset="-127"/>
                <a:ea typeface="나눔바른고딕 Light" pitchFamily="50" charset="-127"/>
              </a:rPr>
              <a:t>음식 데이터베이스를 </a:t>
            </a:r>
            <a:r>
              <a:rPr lang="en-US" altLang="ko-KR" dirty="0" smtClean="0">
                <a:latin typeface="나눔바른고딕 Light" pitchFamily="50" charset="-127"/>
                <a:ea typeface="나눔바른고딕 Light" pitchFamily="50" charset="-127"/>
              </a:rPr>
              <a:t>API </a:t>
            </a:r>
            <a:r>
              <a:rPr lang="ko-KR" altLang="en-US" dirty="0" smtClean="0">
                <a:latin typeface="나눔바른고딕 Light" pitchFamily="50" charset="-127"/>
                <a:ea typeface="나눔바른고딕 Light" pitchFamily="50" charset="-127"/>
              </a:rPr>
              <a:t>형태로 제공하는 매장 </a:t>
            </a:r>
            <a:r>
              <a:rPr lang="ko-KR" altLang="en-US" dirty="0">
                <a:latin typeface="나눔바른고딕 Light" pitchFamily="50" charset="-127"/>
                <a:ea typeface="나눔바른고딕 Light" pitchFamily="50" charset="-127"/>
              </a:rPr>
              <a:t>드묾 ▶</a:t>
            </a:r>
            <a:r>
              <a:rPr lang="en-US" altLang="ko-KR" dirty="0" smtClean="0">
                <a:latin typeface="나눔바른고딕 Light" pitchFamily="50" charset="-127"/>
                <a:ea typeface="나눔바른고딕 Light" pitchFamily="50" charset="-127"/>
              </a:rPr>
              <a:t> </a:t>
            </a:r>
            <a:r>
              <a:rPr lang="ko-KR" altLang="en-US" dirty="0" smtClean="0">
                <a:latin typeface="나눔바른고딕 Light" pitchFamily="50" charset="-127"/>
                <a:ea typeface="나눔바른고딕 Light" pitchFamily="50" charset="-127"/>
              </a:rPr>
              <a:t>직접 등록 필요 </a:t>
            </a:r>
            <a:endParaRPr lang="en-US" altLang="ko-KR" dirty="0">
              <a:latin typeface="나눔바른고딕 Light" pitchFamily="50" charset="-127"/>
              <a:ea typeface="나눔바른고딕 Light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08589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/>
          <p:cNvSpPr txBox="1"/>
          <p:nvPr/>
        </p:nvSpPr>
        <p:spPr>
          <a:xfrm>
            <a:off x="4355976" y="348912"/>
            <a:ext cx="35517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latin typeface="a흑진주M" pitchFamily="18" charset="-127"/>
                <a:ea typeface="a흑진주M" pitchFamily="18" charset="-127"/>
              </a:rPr>
              <a:t>07</a:t>
            </a:r>
            <a:r>
              <a:rPr lang="en-US" altLang="ko-KR" dirty="0" smtClean="0">
                <a:solidFill>
                  <a:schemeClr val="bg1"/>
                </a:solidFill>
                <a:latin typeface="a흑진주M" pitchFamily="18" charset="-127"/>
                <a:ea typeface="a흑진주M" pitchFamily="18" charset="-127"/>
              </a:rPr>
              <a:t>. </a:t>
            </a:r>
            <a:r>
              <a:rPr lang="ko-KR" altLang="en-US" dirty="0" smtClean="0">
                <a:solidFill>
                  <a:schemeClr val="bg1"/>
                </a:solidFill>
                <a:latin typeface="a흑진주M" pitchFamily="18" charset="-127"/>
                <a:ea typeface="a흑진주M" pitchFamily="18" charset="-127"/>
              </a:rPr>
              <a:t>기대효과 및 발전방향</a:t>
            </a:r>
            <a:r>
              <a:rPr lang="en-US" altLang="ko-KR" dirty="0" smtClean="0">
                <a:solidFill>
                  <a:schemeClr val="bg1"/>
                </a:solidFill>
                <a:latin typeface="a흑진주M" pitchFamily="18" charset="-127"/>
                <a:ea typeface="a흑진주M" pitchFamily="18" charset="-127"/>
              </a:rPr>
              <a:t> </a:t>
            </a:r>
            <a:endParaRPr lang="en-US" altLang="ko-KR" sz="1600" dirty="0" smtClean="0">
              <a:solidFill>
                <a:schemeClr val="bg1"/>
              </a:solidFill>
              <a:latin typeface="a흑진주L" pitchFamily="18" charset="-127"/>
              <a:ea typeface="a흑진주L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567616" y="2782669"/>
            <a:ext cx="21852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dirty="0" smtClean="0">
                <a:latin typeface="a흑진주B" pitchFamily="18" charset="-127"/>
                <a:ea typeface="a흑진주B" pitchFamily="18" charset="-127"/>
              </a:rPr>
              <a:t>감사합니다</a:t>
            </a:r>
            <a:endParaRPr lang="ko-KR" altLang="en-US" sz="3600" dirty="0">
              <a:latin typeface="a흑진주B" pitchFamily="18" charset="-127"/>
              <a:ea typeface="a흑진주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7782238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6282459" y="3219213"/>
            <a:ext cx="475181" cy="3355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7" name="그룹 26"/>
          <p:cNvGrpSpPr/>
          <p:nvPr/>
        </p:nvGrpSpPr>
        <p:grpSpPr>
          <a:xfrm>
            <a:off x="402512" y="265728"/>
            <a:ext cx="3449408" cy="581144"/>
            <a:chOff x="402512" y="260648"/>
            <a:chExt cx="3449408" cy="648072"/>
          </a:xfrm>
          <a:solidFill>
            <a:srgbClr val="E6FAB4"/>
          </a:solidFill>
        </p:grpSpPr>
        <p:sp>
          <p:nvSpPr>
            <p:cNvPr id="4" name="직사각형 3"/>
            <p:cNvSpPr/>
            <p:nvPr/>
          </p:nvSpPr>
          <p:spPr>
            <a:xfrm>
              <a:off x="402512" y="260648"/>
              <a:ext cx="2801335" cy="64807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5" name="직각 삼각형 4"/>
            <p:cNvSpPr/>
            <p:nvPr/>
          </p:nvSpPr>
          <p:spPr>
            <a:xfrm>
              <a:off x="3203848" y="260648"/>
              <a:ext cx="648072" cy="648072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9" name="직사각형 8"/>
          <p:cNvSpPr/>
          <p:nvPr/>
        </p:nvSpPr>
        <p:spPr>
          <a:xfrm>
            <a:off x="4103410" y="270808"/>
            <a:ext cx="3996982" cy="576064"/>
          </a:xfrm>
          <a:prstGeom prst="rect">
            <a:avLst/>
          </a:prstGeom>
          <a:solidFill>
            <a:srgbClr val="68A2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각 삼각형 9"/>
          <p:cNvSpPr/>
          <p:nvPr/>
        </p:nvSpPr>
        <p:spPr>
          <a:xfrm rot="10800000">
            <a:off x="3455337" y="270808"/>
            <a:ext cx="648072" cy="576064"/>
          </a:xfrm>
          <a:prstGeom prst="rtTriangle">
            <a:avLst/>
          </a:prstGeom>
          <a:solidFill>
            <a:srgbClr val="68A2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4553948" y="348912"/>
            <a:ext cx="2643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a흑진주M" pitchFamily="18" charset="-127"/>
                <a:ea typeface="a흑진주M" pitchFamily="18" charset="-127"/>
              </a:rPr>
              <a:t>01. </a:t>
            </a:r>
            <a:r>
              <a:rPr lang="ko-KR" altLang="en-US" dirty="0" smtClean="0">
                <a:solidFill>
                  <a:schemeClr val="bg1"/>
                </a:solidFill>
                <a:latin typeface="a흑진주M" pitchFamily="18" charset="-127"/>
                <a:ea typeface="a흑진주M" pitchFamily="18" charset="-127"/>
              </a:rPr>
              <a:t>개발 동기</a:t>
            </a:r>
            <a:r>
              <a:rPr lang="en-US" altLang="ko-KR" sz="1600" dirty="0" smtClean="0">
                <a:solidFill>
                  <a:schemeClr val="bg1"/>
                </a:solidFill>
                <a:latin typeface="a흑진주L" pitchFamily="18" charset="-127"/>
                <a:ea typeface="a흑진주L" pitchFamily="18" charset="-127"/>
              </a:rPr>
              <a:t>_ </a:t>
            </a:r>
            <a:r>
              <a:rPr lang="ko-KR" altLang="en-US" sz="1600" dirty="0" smtClean="0">
                <a:solidFill>
                  <a:schemeClr val="bg1"/>
                </a:solidFill>
                <a:latin typeface="a흑진주L" pitchFamily="18" charset="-127"/>
                <a:ea typeface="a흑진주L" pitchFamily="18" charset="-127"/>
              </a:rPr>
              <a:t>시간의 단축</a:t>
            </a:r>
            <a:endParaRPr lang="en-US" altLang="ko-KR" dirty="0" smtClean="0">
              <a:solidFill>
                <a:schemeClr val="bg1"/>
              </a:solidFill>
              <a:latin typeface="a흑진주L" pitchFamily="18" charset="-127"/>
              <a:ea typeface="a흑진주L" pitchFamily="18" charset="-127"/>
            </a:endParaRPr>
          </a:p>
        </p:txBody>
      </p:sp>
      <p:pic>
        <p:nvPicPr>
          <p:cNvPr id="1028" name="Picture 4" descr="C:\Users\Jaewon\Desktop\Angry-People-Waiting-In-Line-Tennis-Bagel-Shop-Spot-Magaziine-Illustrati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239" y="2060848"/>
            <a:ext cx="4805858" cy="2918994"/>
          </a:xfrm>
          <a:prstGeom prst="rect">
            <a:avLst/>
          </a:prstGeom>
          <a:noFill/>
          <a:effectLst>
            <a:outerShdw blurRad="139700" dist="38100" dir="4800000" sx="102000" sy="102000" algn="tl" rotWithShape="0">
              <a:prstClr val="black">
                <a:alpha val="54000"/>
              </a:prstClr>
            </a:outerShdw>
            <a:reflection blurRad="6350" stA="52000" endA="300" endPos="3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그룹 13"/>
          <p:cNvGrpSpPr/>
          <p:nvPr/>
        </p:nvGrpSpPr>
        <p:grpSpPr>
          <a:xfrm>
            <a:off x="5879100" y="2058413"/>
            <a:ext cx="180020" cy="3024336"/>
            <a:chOff x="5879100" y="2058413"/>
            <a:chExt cx="180020" cy="3024336"/>
          </a:xfrm>
        </p:grpSpPr>
        <p:cxnSp>
          <p:nvCxnSpPr>
            <p:cNvPr id="3" name="직선 연결선 2"/>
            <p:cNvCxnSpPr/>
            <p:nvPr/>
          </p:nvCxnSpPr>
          <p:spPr>
            <a:xfrm>
              <a:off x="5882998" y="2058413"/>
              <a:ext cx="0" cy="3024336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이등변 삼각형 6"/>
            <p:cNvSpPr/>
            <p:nvPr/>
          </p:nvSpPr>
          <p:spPr>
            <a:xfrm rot="5400000">
              <a:off x="5807092" y="2960948"/>
              <a:ext cx="324036" cy="18002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2636755" y="5651956"/>
            <a:ext cx="3807453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err="1" smtClean="0">
                <a:solidFill>
                  <a:schemeClr val="bg1"/>
                </a:solidFill>
                <a:latin typeface="나눔바른고딕 Light" pitchFamily="50" charset="-127"/>
                <a:ea typeface="나눔바른고딕 Light" pitchFamily="50" charset="-127"/>
              </a:rPr>
              <a:t>스마트폰을</a:t>
            </a:r>
            <a:r>
              <a:rPr lang="ko-KR" altLang="en-US" dirty="0" smtClean="0">
                <a:solidFill>
                  <a:schemeClr val="bg1"/>
                </a:solidFill>
                <a:latin typeface="나눔바른고딕 Light" pitchFamily="50" charset="-127"/>
                <a:ea typeface="나눔바른고딕 Light" pitchFamily="50" charset="-127"/>
              </a:rPr>
              <a:t> 이용한 빠른 주문의 필요성</a:t>
            </a:r>
            <a:endParaRPr lang="ko-KR" altLang="en-US" dirty="0">
              <a:solidFill>
                <a:schemeClr val="bg1"/>
              </a:solidFill>
              <a:latin typeface="나눔바른고딕 Light" pitchFamily="50" charset="-127"/>
              <a:ea typeface="나눔바른고딕 Light" pitchFamily="50" charset="-127"/>
            </a:endParaRPr>
          </a:p>
        </p:txBody>
      </p:sp>
      <p:grpSp>
        <p:nvGrpSpPr>
          <p:cNvPr id="45" name="그룹 44"/>
          <p:cNvGrpSpPr/>
          <p:nvPr/>
        </p:nvGrpSpPr>
        <p:grpSpPr>
          <a:xfrm>
            <a:off x="8198407" y="270808"/>
            <a:ext cx="618559" cy="725873"/>
            <a:chOff x="8198407" y="270808"/>
            <a:chExt cx="618559" cy="725873"/>
          </a:xfrm>
        </p:grpSpPr>
        <p:sp>
          <p:nvSpPr>
            <p:cNvPr id="46" name="직사각형 45"/>
            <p:cNvSpPr/>
            <p:nvPr/>
          </p:nvSpPr>
          <p:spPr>
            <a:xfrm>
              <a:off x="8198407" y="924673"/>
              <a:ext cx="576064" cy="72008"/>
            </a:xfrm>
            <a:prstGeom prst="rect">
              <a:avLst/>
            </a:prstGeom>
            <a:solidFill>
              <a:srgbClr val="81C3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한쪽 모서리가 잘린 사각형 46"/>
            <p:cNvSpPr/>
            <p:nvPr/>
          </p:nvSpPr>
          <p:spPr>
            <a:xfrm rot="5400000">
              <a:off x="8198407" y="270808"/>
              <a:ext cx="576064" cy="576064"/>
            </a:xfrm>
            <a:prstGeom prst="snip1Rect">
              <a:avLst>
                <a:gd name="adj" fmla="val 28517"/>
              </a:avLst>
            </a:prstGeom>
            <a:solidFill>
              <a:srgbClr val="81C3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8226163" y="270808"/>
              <a:ext cx="59080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 smtClean="0">
                  <a:solidFill>
                    <a:schemeClr val="bg1"/>
                  </a:solidFill>
                  <a:latin typeface="Chaparral Pro Light" pitchFamily="18" charset="0"/>
                </a:rPr>
                <a:t>Take,</a:t>
              </a:r>
            </a:p>
            <a:p>
              <a:pPr algn="ctr"/>
              <a:r>
                <a:rPr lang="en-US" altLang="ko-KR" sz="1600" dirty="0" smtClean="0">
                  <a:solidFill>
                    <a:schemeClr val="bg1"/>
                  </a:solidFill>
                  <a:latin typeface="Chaparral Pro Light" pitchFamily="18" charset="0"/>
                </a:rPr>
                <a:t>Eat</a:t>
              </a:r>
              <a:endParaRPr lang="ko-KR" altLang="en-US" sz="1600" dirty="0">
                <a:solidFill>
                  <a:schemeClr val="bg1"/>
                </a:solidFill>
                <a:latin typeface="Chaparral Pro Light" pitchFamily="18" charset="0"/>
              </a:endParaRPr>
            </a:p>
          </p:txBody>
        </p:sp>
        <p:sp>
          <p:nvSpPr>
            <p:cNvPr id="49" name="직각 삼각형 48"/>
            <p:cNvSpPr/>
            <p:nvPr/>
          </p:nvSpPr>
          <p:spPr>
            <a:xfrm rot="5400000">
              <a:off x="8608888" y="680758"/>
              <a:ext cx="157490" cy="173677"/>
            </a:xfrm>
            <a:prstGeom prst="rtTriangle">
              <a:avLst/>
            </a:prstGeom>
            <a:solidFill>
              <a:srgbClr val="6D79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6068745" y="3219213"/>
            <a:ext cx="2618888" cy="1793963"/>
            <a:chOff x="6068745" y="2724449"/>
            <a:chExt cx="2618888" cy="1793963"/>
          </a:xfrm>
        </p:grpSpPr>
        <p:sp>
          <p:nvSpPr>
            <p:cNvPr id="8" name="TextBox 7"/>
            <p:cNvSpPr txBox="1"/>
            <p:nvPr/>
          </p:nvSpPr>
          <p:spPr>
            <a:xfrm>
              <a:off x="6232827" y="2724449"/>
              <a:ext cx="182614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>
                  <a:solidFill>
                    <a:schemeClr val="bg1"/>
                  </a:solidFill>
                  <a:latin typeface="나눔바른고딕" pitchFamily="50" charset="-127"/>
                  <a:ea typeface="나눔바른고딕" pitchFamily="50" charset="-127"/>
                </a:rPr>
                <a:t>주문 </a:t>
              </a:r>
              <a:r>
                <a:rPr lang="ko-KR" altLang="en-US" dirty="0" smtClean="0">
                  <a:latin typeface="나눔바른고딕 Light" pitchFamily="50" charset="-127"/>
                  <a:ea typeface="나눔바른고딕 Light" pitchFamily="50" charset="-127"/>
                </a:rPr>
                <a:t>을 하기 위한</a:t>
              </a:r>
              <a:endParaRPr lang="en-US" altLang="ko-KR" dirty="0" smtClean="0">
                <a:latin typeface="나눔바른고딕 Light" pitchFamily="50" charset="-127"/>
                <a:ea typeface="나눔바른고딕 Light" pitchFamily="50" charset="-127"/>
              </a:endParaRPr>
            </a:p>
            <a:p>
              <a:r>
                <a:rPr lang="ko-KR" altLang="en-US" dirty="0" smtClean="0">
                  <a:latin typeface="나눔바른고딕 Light" pitchFamily="50" charset="-127"/>
                  <a:ea typeface="나눔바른고딕 Light" pitchFamily="50" charset="-127"/>
                </a:rPr>
                <a:t>오랜 기다림</a:t>
              </a:r>
              <a:endParaRPr lang="ko-KR" altLang="en-US" dirty="0">
                <a:latin typeface="나눔바른고딕 Light" pitchFamily="50" charset="-127"/>
                <a:ea typeface="나눔바른고딕 Light" pitchFamily="50" charset="-127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6228184" y="3577512"/>
              <a:ext cx="23391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>
                  <a:latin typeface="나눔바른고딕" pitchFamily="50" charset="-127"/>
                  <a:ea typeface="나눔바른고딕" pitchFamily="50" charset="-127"/>
                </a:rPr>
                <a:t>음식 수령</a:t>
              </a:r>
              <a:r>
                <a:rPr lang="ko-KR" altLang="en-US" dirty="0" smtClean="0">
                  <a:latin typeface="나눔바른고딕 Light" pitchFamily="50" charset="-127"/>
                  <a:ea typeface="나눔바른고딕 Light" pitchFamily="50" charset="-127"/>
                </a:rPr>
                <a:t>까지의 기다림</a:t>
              </a:r>
              <a:endParaRPr lang="ko-KR" altLang="en-US" dirty="0">
                <a:latin typeface="나눔바른고딕 Light" pitchFamily="50" charset="-127"/>
                <a:ea typeface="나눔바른고딕 Light" pitchFamily="50" charset="-127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6247434" y="3210489"/>
              <a:ext cx="324128" cy="4593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aseline="-25000" dirty="0">
                  <a:latin typeface="나눔바른고딕" pitchFamily="50" charset="-127"/>
                  <a:ea typeface="나눔바른고딕" pitchFamily="50" charset="-127"/>
                </a:rPr>
                <a:t>+</a:t>
              </a:r>
              <a:endParaRPr lang="ko-KR" altLang="en-US" sz="2800" baseline="-25000" dirty="0">
                <a:latin typeface="나눔바른고딕" pitchFamily="50" charset="-127"/>
                <a:ea typeface="나눔바른고딕" pitchFamily="50" charset="-127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6140279" y="4149080"/>
              <a:ext cx="21146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latin typeface="나눔바른고딕 Light" pitchFamily="50" charset="-127"/>
                  <a:ea typeface="나눔바른고딕 Light" pitchFamily="50" charset="-127"/>
                </a:rPr>
                <a:t>= </a:t>
              </a:r>
              <a:r>
                <a:rPr lang="ko-KR" altLang="en-US" dirty="0" smtClean="0">
                  <a:latin typeface="나눔바른고딕 Light" pitchFamily="50" charset="-127"/>
                  <a:ea typeface="나눔바른고딕 Light" pitchFamily="50" charset="-127"/>
                </a:rPr>
                <a:t>불필요한 시간 낭비</a:t>
              </a:r>
              <a:endParaRPr lang="ko-KR" altLang="en-US" dirty="0">
                <a:latin typeface="나눔바른고딕 Light" pitchFamily="50" charset="-127"/>
                <a:ea typeface="나눔바른고딕 Light" pitchFamily="50" charset="-127"/>
              </a:endParaRPr>
            </a:p>
          </p:txBody>
        </p:sp>
        <p:cxnSp>
          <p:nvCxnSpPr>
            <p:cNvPr id="6" name="직선 연결선 5"/>
            <p:cNvCxnSpPr/>
            <p:nvPr/>
          </p:nvCxnSpPr>
          <p:spPr>
            <a:xfrm>
              <a:off x="6068745" y="4005064"/>
              <a:ext cx="2618888" cy="0"/>
            </a:xfrm>
            <a:prstGeom prst="line">
              <a:avLst/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685768" y="1259468"/>
            <a:ext cx="1293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[ </a:t>
            </a:r>
            <a:r>
              <a:rPr lang="ko-KR" altLang="en-US" dirty="0" smtClean="0">
                <a:latin typeface="나눔바른고딕" pitchFamily="50" charset="-127"/>
                <a:ea typeface="나눔바른고딕" pitchFamily="50" charset="-127"/>
              </a:rPr>
              <a:t>필요성 </a:t>
            </a:r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1 ]</a:t>
            </a:r>
            <a:endParaRPr lang="ko-KR" altLang="en-US" dirty="0">
              <a:latin typeface="나눔바른고딕" pitchFamily="50" charset="-127"/>
              <a:ea typeface="나눔바른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8442494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/>
          <p:cNvSpPr/>
          <p:nvPr/>
        </p:nvSpPr>
        <p:spPr>
          <a:xfrm>
            <a:off x="5706043" y="3174552"/>
            <a:ext cx="939931" cy="3355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7" name="그룹 26"/>
          <p:cNvGrpSpPr/>
          <p:nvPr/>
        </p:nvGrpSpPr>
        <p:grpSpPr>
          <a:xfrm>
            <a:off x="402512" y="265728"/>
            <a:ext cx="3449408" cy="581144"/>
            <a:chOff x="402512" y="260648"/>
            <a:chExt cx="3449408" cy="648072"/>
          </a:xfrm>
          <a:solidFill>
            <a:srgbClr val="E6FAB4"/>
          </a:solidFill>
        </p:grpSpPr>
        <p:sp>
          <p:nvSpPr>
            <p:cNvPr id="4" name="직사각형 3"/>
            <p:cNvSpPr/>
            <p:nvPr/>
          </p:nvSpPr>
          <p:spPr>
            <a:xfrm>
              <a:off x="402512" y="260648"/>
              <a:ext cx="2801335" cy="64807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각 삼각형 4"/>
            <p:cNvSpPr/>
            <p:nvPr/>
          </p:nvSpPr>
          <p:spPr>
            <a:xfrm>
              <a:off x="3203848" y="260648"/>
              <a:ext cx="648072" cy="648072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직사각형 8"/>
          <p:cNvSpPr/>
          <p:nvPr/>
        </p:nvSpPr>
        <p:spPr>
          <a:xfrm>
            <a:off x="4103410" y="270808"/>
            <a:ext cx="3996982" cy="576064"/>
          </a:xfrm>
          <a:prstGeom prst="rect">
            <a:avLst/>
          </a:prstGeom>
          <a:solidFill>
            <a:srgbClr val="68A2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각 삼각형 9"/>
          <p:cNvSpPr/>
          <p:nvPr/>
        </p:nvSpPr>
        <p:spPr>
          <a:xfrm rot="10800000">
            <a:off x="3455337" y="270808"/>
            <a:ext cx="648072" cy="576064"/>
          </a:xfrm>
          <a:prstGeom prst="rtTriangle">
            <a:avLst/>
          </a:prstGeom>
          <a:solidFill>
            <a:srgbClr val="68A2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9" name="그룹 18"/>
          <p:cNvGrpSpPr/>
          <p:nvPr/>
        </p:nvGrpSpPr>
        <p:grpSpPr>
          <a:xfrm>
            <a:off x="8198407" y="270808"/>
            <a:ext cx="618559" cy="725873"/>
            <a:chOff x="8198407" y="270808"/>
            <a:chExt cx="618559" cy="725873"/>
          </a:xfrm>
        </p:grpSpPr>
        <p:sp>
          <p:nvSpPr>
            <p:cNvPr id="20" name="직사각형 19"/>
            <p:cNvSpPr/>
            <p:nvPr/>
          </p:nvSpPr>
          <p:spPr>
            <a:xfrm>
              <a:off x="8198407" y="924673"/>
              <a:ext cx="576064" cy="72008"/>
            </a:xfrm>
            <a:prstGeom prst="rect">
              <a:avLst/>
            </a:prstGeom>
            <a:solidFill>
              <a:srgbClr val="81C3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한쪽 모서리가 잘린 사각형 20"/>
            <p:cNvSpPr/>
            <p:nvPr/>
          </p:nvSpPr>
          <p:spPr>
            <a:xfrm rot="5400000">
              <a:off x="8198407" y="270808"/>
              <a:ext cx="576064" cy="576064"/>
            </a:xfrm>
            <a:prstGeom prst="snip1Rect">
              <a:avLst>
                <a:gd name="adj" fmla="val 28517"/>
              </a:avLst>
            </a:prstGeom>
            <a:solidFill>
              <a:srgbClr val="81C3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8226163" y="270808"/>
              <a:ext cx="59080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 smtClean="0">
                  <a:solidFill>
                    <a:schemeClr val="bg1"/>
                  </a:solidFill>
                  <a:latin typeface="Chaparral Pro Light" pitchFamily="18" charset="0"/>
                </a:rPr>
                <a:t>Take,</a:t>
              </a:r>
            </a:p>
            <a:p>
              <a:pPr algn="ctr"/>
              <a:r>
                <a:rPr lang="en-US" altLang="ko-KR" sz="1600" dirty="0" smtClean="0">
                  <a:solidFill>
                    <a:schemeClr val="bg1"/>
                  </a:solidFill>
                  <a:latin typeface="Chaparral Pro Light" pitchFamily="18" charset="0"/>
                </a:rPr>
                <a:t>Eat</a:t>
              </a:r>
              <a:endParaRPr lang="ko-KR" altLang="en-US" sz="1600" dirty="0">
                <a:solidFill>
                  <a:schemeClr val="bg1"/>
                </a:solidFill>
                <a:latin typeface="Chaparral Pro Light" pitchFamily="18" charset="0"/>
              </a:endParaRPr>
            </a:p>
          </p:txBody>
        </p:sp>
        <p:sp>
          <p:nvSpPr>
            <p:cNvPr id="23" name="직각 삼각형 22"/>
            <p:cNvSpPr/>
            <p:nvPr/>
          </p:nvSpPr>
          <p:spPr>
            <a:xfrm rot="5400000">
              <a:off x="8608888" y="680758"/>
              <a:ext cx="157490" cy="173677"/>
            </a:xfrm>
            <a:prstGeom prst="rtTriangle">
              <a:avLst/>
            </a:prstGeom>
            <a:solidFill>
              <a:srgbClr val="6D79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685768" y="1259468"/>
            <a:ext cx="1293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[ </a:t>
            </a:r>
            <a:r>
              <a:rPr lang="ko-KR" altLang="en-US" dirty="0" smtClean="0">
                <a:latin typeface="나눔바른고딕" pitchFamily="50" charset="-127"/>
                <a:ea typeface="나눔바른고딕" pitchFamily="50" charset="-127"/>
              </a:rPr>
              <a:t>필요성 </a:t>
            </a:r>
            <a:r>
              <a:rPr lang="en-US" altLang="ko-KR" dirty="0">
                <a:latin typeface="나눔바른고딕" pitchFamily="50" charset="-127"/>
                <a:ea typeface="나눔바른고딕" pitchFamily="50" charset="-127"/>
              </a:rPr>
              <a:t>2</a:t>
            </a:r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 ]</a:t>
            </a:r>
            <a:endParaRPr lang="ko-KR" altLang="en-US" dirty="0"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5122" name="Picture 2" descr="C:\Users\Jaewon\Desktop\533310393.jp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8366" l="0" r="98203">
                        <a14:foregroundMark x1="29739" y1="30065" x2="29739" y2="30065"/>
                        <a14:foregroundMark x1="31863" y1="31046" x2="31863" y2="31046"/>
                        <a14:foregroundMark x1="34641" y1="37582" x2="34641" y2="37582"/>
                        <a14:foregroundMark x1="77288" y1="70588" x2="77288" y2="70588"/>
                        <a14:foregroundMark x1="84314" y1="66013" x2="84314" y2="66013"/>
                      </a14:backgroundRemoval>
                    </a14:imgEffect>
                    <a14:imgEffect>
                      <a14:colorTemperature colorTemp="59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412776"/>
            <a:ext cx="3744416" cy="3744417"/>
          </a:xfrm>
          <a:prstGeom prst="rect">
            <a:avLst/>
          </a:prstGeom>
          <a:noFill/>
          <a:effectLst>
            <a:glow rad="101600">
              <a:schemeClr val="accent3">
                <a:satMod val="175000"/>
                <a:alpha val="40000"/>
              </a:schemeClr>
            </a:glow>
            <a:reflection blurRad="6350" stA="52000" endA="300" endPos="3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" name="그룹 17"/>
          <p:cNvGrpSpPr/>
          <p:nvPr/>
        </p:nvGrpSpPr>
        <p:grpSpPr>
          <a:xfrm>
            <a:off x="5508104" y="3175294"/>
            <a:ext cx="2908910" cy="1793963"/>
            <a:chOff x="6068745" y="2724449"/>
            <a:chExt cx="2908910" cy="1793963"/>
          </a:xfrm>
        </p:grpSpPr>
        <p:sp>
          <p:nvSpPr>
            <p:cNvPr id="24" name="TextBox 23"/>
            <p:cNvSpPr txBox="1"/>
            <p:nvPr/>
          </p:nvSpPr>
          <p:spPr>
            <a:xfrm>
              <a:off x="6232827" y="2724449"/>
              <a:ext cx="239039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err="1" smtClean="0">
                  <a:solidFill>
                    <a:schemeClr val="bg1"/>
                  </a:solidFill>
                  <a:latin typeface="나눔바른고딕 Light" pitchFamily="50" charset="-127"/>
                  <a:ea typeface="나눔바른고딕 Light" pitchFamily="50" charset="-127"/>
                </a:rPr>
                <a:t>어플</a:t>
              </a:r>
              <a:r>
                <a:rPr lang="ko-KR" altLang="en-US" dirty="0" smtClean="0">
                  <a:latin typeface="나눔바른고딕 Light" pitchFamily="50" charset="-127"/>
                  <a:ea typeface="나눔바른고딕 Light" pitchFamily="50" charset="-127"/>
                </a:rPr>
                <a:t> </a:t>
              </a:r>
              <a:r>
                <a:rPr lang="ko-KR" altLang="en-US" dirty="0" smtClean="0">
                  <a:solidFill>
                    <a:schemeClr val="bg1"/>
                  </a:solidFill>
                  <a:latin typeface="나눔바른고딕 Light" pitchFamily="50" charset="-127"/>
                  <a:ea typeface="나눔바른고딕 Light" pitchFamily="50" charset="-127"/>
                </a:rPr>
                <a:t>개발 </a:t>
              </a:r>
              <a:r>
                <a:rPr lang="ko-KR" altLang="en-US" dirty="0" smtClean="0">
                  <a:latin typeface="나눔바른고딕 Light" pitchFamily="50" charset="-127"/>
                  <a:ea typeface="나눔바른고딕 Light" pitchFamily="50" charset="-127"/>
                </a:rPr>
                <a:t>이 </a:t>
              </a:r>
              <a:r>
                <a:rPr lang="ko-KR" altLang="en-US" dirty="0" smtClean="0">
                  <a:latin typeface="나눔바른고딕" pitchFamily="50" charset="-127"/>
                  <a:ea typeface="나눔바른고딕" pitchFamily="50" charset="-127"/>
                </a:rPr>
                <a:t>부담</a:t>
              </a:r>
              <a:r>
                <a:rPr lang="ko-KR" altLang="en-US" dirty="0" smtClean="0">
                  <a:latin typeface="나눔바른고딕 Light" pitchFamily="50" charset="-127"/>
                  <a:ea typeface="나눔바른고딕 Light" pitchFamily="50" charset="-127"/>
                </a:rPr>
                <a:t>스러운</a:t>
              </a:r>
              <a:endParaRPr lang="en-US" altLang="ko-KR" dirty="0" smtClean="0">
                <a:latin typeface="나눔바른고딕 Light" pitchFamily="50" charset="-127"/>
                <a:ea typeface="나눔바른고딕 Light" pitchFamily="50" charset="-127"/>
              </a:endParaRPr>
            </a:p>
            <a:p>
              <a:r>
                <a:rPr lang="ko-KR" altLang="en-US" dirty="0" smtClean="0">
                  <a:latin typeface="나눔바른고딕 Light" pitchFamily="50" charset="-127"/>
                  <a:ea typeface="나눔바른고딕 Light" pitchFamily="50" charset="-127"/>
                </a:rPr>
                <a:t>소상공</a:t>
              </a:r>
              <a:r>
                <a:rPr lang="ko-KR" altLang="en-US" dirty="0">
                  <a:latin typeface="나눔바른고딕 Light" pitchFamily="50" charset="-127"/>
                  <a:ea typeface="나눔바른고딕 Light" pitchFamily="50" charset="-127"/>
                </a:rPr>
                <a:t>인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6228184" y="3577512"/>
              <a:ext cx="27494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err="1" smtClean="0">
                  <a:latin typeface="나눔바른고딕 Light" pitchFamily="50" charset="-127"/>
                  <a:ea typeface="나눔바른고딕 Light" pitchFamily="50" charset="-127"/>
                </a:rPr>
                <a:t>대형프렌차이즈</a:t>
              </a:r>
              <a:r>
                <a:rPr lang="ko-KR" altLang="en-US" dirty="0" smtClean="0">
                  <a:latin typeface="나눔바른고딕 Light" pitchFamily="50" charset="-127"/>
                  <a:ea typeface="나눔바른고딕 Light" pitchFamily="50" charset="-127"/>
                </a:rPr>
                <a:t> </a:t>
              </a:r>
              <a:r>
                <a:rPr lang="ko-KR" altLang="en-US" dirty="0" err="1" smtClean="0">
                  <a:latin typeface="나눔바른고딕 Light" pitchFamily="50" charset="-127"/>
                  <a:ea typeface="나눔바른고딕 Light" pitchFamily="50" charset="-127"/>
                </a:rPr>
                <a:t>어플의</a:t>
              </a:r>
              <a:r>
                <a:rPr lang="ko-KR" altLang="en-US" dirty="0" smtClean="0">
                  <a:latin typeface="나눔바른고딕 Light" pitchFamily="50" charset="-127"/>
                  <a:ea typeface="나눔바른고딕 Light" pitchFamily="50" charset="-127"/>
                </a:rPr>
                <a:t> 급증</a:t>
              </a:r>
              <a:endParaRPr lang="ko-KR" altLang="en-US" dirty="0">
                <a:latin typeface="나눔바른고딕 Light" pitchFamily="50" charset="-127"/>
                <a:ea typeface="나눔바른고딕 Light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6247434" y="3210489"/>
              <a:ext cx="324128" cy="4593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aseline="-25000" dirty="0">
                  <a:latin typeface="나눔바른고딕" pitchFamily="50" charset="-127"/>
                  <a:ea typeface="나눔바른고딕" pitchFamily="50" charset="-127"/>
                </a:rPr>
                <a:t>+</a:t>
              </a:r>
              <a:endParaRPr lang="ko-KR" altLang="en-US" sz="2800" baseline="-25000" dirty="0">
                <a:latin typeface="나눔바른고딕" pitchFamily="50" charset="-127"/>
                <a:ea typeface="나눔바른고딕" pitchFamily="50" charset="-127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6140279" y="4149080"/>
              <a:ext cx="23198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latin typeface="나눔바른고딕 Light" pitchFamily="50" charset="-127"/>
                  <a:ea typeface="나눔바른고딕 Light" pitchFamily="50" charset="-127"/>
                </a:rPr>
                <a:t>= </a:t>
              </a:r>
              <a:r>
                <a:rPr lang="ko-KR" altLang="en-US" dirty="0" smtClean="0">
                  <a:latin typeface="나눔바른고딕 Light" pitchFamily="50" charset="-127"/>
                  <a:ea typeface="나눔바른고딕 Light" pitchFamily="50" charset="-127"/>
                </a:rPr>
                <a:t>소상공인 </a:t>
              </a:r>
              <a:r>
                <a:rPr lang="ko-KR" altLang="en-US" u="sng" dirty="0" smtClean="0">
                  <a:latin typeface="나눔바른고딕" pitchFamily="50" charset="-127"/>
                  <a:ea typeface="나눔바른고딕" pitchFamily="50" charset="-127"/>
                </a:rPr>
                <a:t>경쟁력 저하</a:t>
              </a:r>
              <a:endParaRPr lang="ko-KR" altLang="en-US" u="sng" dirty="0">
                <a:latin typeface="나눔바른고딕" pitchFamily="50" charset="-127"/>
                <a:ea typeface="나눔바른고딕" pitchFamily="50" charset="-127"/>
              </a:endParaRPr>
            </a:p>
          </p:txBody>
        </p:sp>
        <p:cxnSp>
          <p:nvCxnSpPr>
            <p:cNvPr id="29" name="직선 연결선 28"/>
            <p:cNvCxnSpPr/>
            <p:nvPr/>
          </p:nvCxnSpPr>
          <p:spPr>
            <a:xfrm>
              <a:off x="6068745" y="4005064"/>
              <a:ext cx="2618888" cy="0"/>
            </a:xfrm>
            <a:prstGeom prst="line">
              <a:avLst/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TextBox 29"/>
          <p:cNvSpPr txBox="1"/>
          <p:nvPr/>
        </p:nvSpPr>
        <p:spPr>
          <a:xfrm>
            <a:off x="2366941" y="5651956"/>
            <a:ext cx="4390947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  <a:latin typeface="나눔바른고딕 Light" pitchFamily="50" charset="-127"/>
                <a:ea typeface="나눔바른고딕 Light" pitchFamily="50" charset="-127"/>
              </a:rPr>
              <a:t>모든 사람이 사용 가능한 플랫폼 개발의 필요성</a:t>
            </a:r>
            <a:endParaRPr lang="ko-KR" altLang="en-US" dirty="0">
              <a:solidFill>
                <a:schemeClr val="bg1"/>
              </a:solidFill>
              <a:latin typeface="나눔바른고딕 Light" pitchFamily="50" charset="-127"/>
              <a:ea typeface="나눔바른고딕 Light" pitchFamily="50" charset="-127"/>
            </a:endParaRPr>
          </a:p>
        </p:txBody>
      </p:sp>
      <p:grpSp>
        <p:nvGrpSpPr>
          <p:cNvPr id="31" name="그룹 30"/>
          <p:cNvGrpSpPr/>
          <p:nvPr/>
        </p:nvGrpSpPr>
        <p:grpSpPr>
          <a:xfrm>
            <a:off x="5292080" y="2058413"/>
            <a:ext cx="180020" cy="3024336"/>
            <a:chOff x="5879100" y="2058413"/>
            <a:chExt cx="180020" cy="3024336"/>
          </a:xfrm>
        </p:grpSpPr>
        <p:cxnSp>
          <p:nvCxnSpPr>
            <p:cNvPr id="32" name="직선 연결선 31"/>
            <p:cNvCxnSpPr/>
            <p:nvPr/>
          </p:nvCxnSpPr>
          <p:spPr>
            <a:xfrm>
              <a:off x="5882998" y="2058413"/>
              <a:ext cx="0" cy="3024336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이등변 삼각형 32"/>
            <p:cNvSpPr/>
            <p:nvPr/>
          </p:nvSpPr>
          <p:spPr>
            <a:xfrm rot="5400000">
              <a:off x="5807092" y="2960948"/>
              <a:ext cx="324036" cy="18002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4553948" y="348912"/>
            <a:ext cx="26260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a흑진주M" pitchFamily="18" charset="-127"/>
                <a:ea typeface="a흑진주M" pitchFamily="18" charset="-127"/>
              </a:rPr>
              <a:t>01. </a:t>
            </a:r>
            <a:r>
              <a:rPr lang="ko-KR" altLang="en-US" dirty="0" smtClean="0">
                <a:solidFill>
                  <a:schemeClr val="bg1"/>
                </a:solidFill>
                <a:latin typeface="a흑진주M" pitchFamily="18" charset="-127"/>
                <a:ea typeface="a흑진주M" pitchFamily="18" charset="-127"/>
              </a:rPr>
              <a:t>개발 동기</a:t>
            </a:r>
            <a:r>
              <a:rPr lang="en-US" altLang="ko-KR" sz="1600" dirty="0" smtClean="0">
                <a:solidFill>
                  <a:schemeClr val="bg1"/>
                </a:solidFill>
                <a:latin typeface="a흑진주L" pitchFamily="18" charset="-127"/>
                <a:ea typeface="a흑진주L" pitchFamily="18" charset="-127"/>
              </a:rPr>
              <a:t>_ </a:t>
            </a:r>
            <a:r>
              <a:rPr lang="ko-KR" altLang="en-US" sz="1600" dirty="0" smtClean="0">
                <a:solidFill>
                  <a:schemeClr val="bg1"/>
                </a:solidFill>
                <a:latin typeface="a흑진주L" pitchFamily="18" charset="-127"/>
                <a:ea typeface="a흑진주L" pitchFamily="18" charset="-127"/>
              </a:rPr>
              <a:t>경쟁력</a:t>
            </a:r>
            <a:r>
              <a:rPr lang="ko-KR" altLang="en-US" sz="1600" dirty="0">
                <a:solidFill>
                  <a:schemeClr val="bg1"/>
                </a:solidFill>
                <a:latin typeface="a흑진주L" pitchFamily="18" charset="-127"/>
                <a:ea typeface="a흑진주L" pitchFamily="18" charset="-127"/>
              </a:rPr>
              <a:t> </a:t>
            </a:r>
            <a:r>
              <a:rPr lang="ko-KR" altLang="en-US" sz="1600" dirty="0" smtClean="0">
                <a:solidFill>
                  <a:schemeClr val="bg1"/>
                </a:solidFill>
                <a:latin typeface="a흑진주L" pitchFamily="18" charset="-127"/>
                <a:ea typeface="a흑진주L" pitchFamily="18" charset="-127"/>
              </a:rPr>
              <a:t>측면</a:t>
            </a:r>
            <a:endParaRPr lang="en-US" altLang="ko-KR" dirty="0" smtClean="0">
              <a:solidFill>
                <a:schemeClr val="bg1"/>
              </a:solidFill>
              <a:latin typeface="a흑진주L" pitchFamily="18" charset="-127"/>
              <a:ea typeface="a흑진주L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6921655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/>
          <p:cNvGrpSpPr/>
          <p:nvPr/>
        </p:nvGrpSpPr>
        <p:grpSpPr>
          <a:xfrm>
            <a:off x="402512" y="265728"/>
            <a:ext cx="3449408" cy="581144"/>
            <a:chOff x="402512" y="260648"/>
            <a:chExt cx="3449408" cy="648072"/>
          </a:xfrm>
          <a:solidFill>
            <a:srgbClr val="E6FAB4"/>
          </a:solidFill>
        </p:grpSpPr>
        <p:sp>
          <p:nvSpPr>
            <p:cNvPr id="4" name="직사각형 3"/>
            <p:cNvSpPr/>
            <p:nvPr/>
          </p:nvSpPr>
          <p:spPr>
            <a:xfrm>
              <a:off x="402512" y="260648"/>
              <a:ext cx="2801335" cy="64807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각 삼각형 4"/>
            <p:cNvSpPr/>
            <p:nvPr/>
          </p:nvSpPr>
          <p:spPr>
            <a:xfrm>
              <a:off x="3203848" y="260648"/>
              <a:ext cx="648072" cy="648072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직사각형 8"/>
          <p:cNvSpPr/>
          <p:nvPr/>
        </p:nvSpPr>
        <p:spPr>
          <a:xfrm>
            <a:off x="4103410" y="270808"/>
            <a:ext cx="3996982" cy="576064"/>
          </a:xfrm>
          <a:prstGeom prst="rect">
            <a:avLst/>
          </a:prstGeom>
          <a:solidFill>
            <a:srgbClr val="68A2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각 삼각형 9"/>
          <p:cNvSpPr/>
          <p:nvPr/>
        </p:nvSpPr>
        <p:spPr>
          <a:xfrm rot="10800000">
            <a:off x="3455337" y="270808"/>
            <a:ext cx="648072" cy="576064"/>
          </a:xfrm>
          <a:prstGeom prst="rtTriangle">
            <a:avLst/>
          </a:prstGeom>
          <a:solidFill>
            <a:srgbClr val="68A2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그룹 10"/>
          <p:cNvGrpSpPr/>
          <p:nvPr/>
        </p:nvGrpSpPr>
        <p:grpSpPr>
          <a:xfrm>
            <a:off x="8198407" y="270808"/>
            <a:ext cx="618559" cy="725873"/>
            <a:chOff x="8198407" y="270808"/>
            <a:chExt cx="618559" cy="725873"/>
          </a:xfrm>
        </p:grpSpPr>
        <p:sp>
          <p:nvSpPr>
            <p:cNvPr id="18" name="직사각형 17"/>
            <p:cNvSpPr/>
            <p:nvPr/>
          </p:nvSpPr>
          <p:spPr>
            <a:xfrm>
              <a:off x="8198407" y="924673"/>
              <a:ext cx="576064" cy="72008"/>
            </a:xfrm>
            <a:prstGeom prst="rect">
              <a:avLst/>
            </a:prstGeom>
            <a:solidFill>
              <a:srgbClr val="81C3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한쪽 모서리가 잘린 사각형 28"/>
            <p:cNvSpPr/>
            <p:nvPr/>
          </p:nvSpPr>
          <p:spPr>
            <a:xfrm rot="5400000">
              <a:off x="8198407" y="270808"/>
              <a:ext cx="576064" cy="576064"/>
            </a:xfrm>
            <a:prstGeom prst="snip1Rect">
              <a:avLst>
                <a:gd name="adj" fmla="val 28517"/>
              </a:avLst>
            </a:prstGeom>
            <a:solidFill>
              <a:srgbClr val="81C3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8226163" y="270808"/>
              <a:ext cx="59080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 smtClean="0">
                  <a:solidFill>
                    <a:schemeClr val="bg1"/>
                  </a:solidFill>
                  <a:latin typeface="Chaparral Pro Light" pitchFamily="18" charset="0"/>
                </a:rPr>
                <a:t>Take,</a:t>
              </a:r>
            </a:p>
            <a:p>
              <a:pPr algn="ctr"/>
              <a:r>
                <a:rPr lang="en-US" altLang="ko-KR" sz="1600" dirty="0" smtClean="0">
                  <a:solidFill>
                    <a:schemeClr val="bg1"/>
                  </a:solidFill>
                  <a:latin typeface="Chaparral Pro Light" pitchFamily="18" charset="0"/>
                </a:rPr>
                <a:t>Eat</a:t>
              </a:r>
              <a:endParaRPr lang="ko-KR" altLang="en-US" sz="1600" dirty="0">
                <a:solidFill>
                  <a:schemeClr val="bg1"/>
                </a:solidFill>
                <a:latin typeface="Chaparral Pro Light" pitchFamily="18" charset="0"/>
              </a:endParaRPr>
            </a:p>
          </p:txBody>
        </p:sp>
        <p:sp>
          <p:nvSpPr>
            <p:cNvPr id="36" name="직각 삼각형 35"/>
            <p:cNvSpPr/>
            <p:nvPr/>
          </p:nvSpPr>
          <p:spPr>
            <a:xfrm rot="5400000">
              <a:off x="8608888" y="680758"/>
              <a:ext cx="157490" cy="173677"/>
            </a:xfrm>
            <a:prstGeom prst="rtTriangle">
              <a:avLst/>
            </a:prstGeom>
            <a:solidFill>
              <a:srgbClr val="6D79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4355976" y="348912"/>
            <a:ext cx="35517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latin typeface="a흑진주M" pitchFamily="18" charset="-127"/>
                <a:ea typeface="a흑진주M" pitchFamily="18" charset="-127"/>
              </a:rPr>
              <a:t>02</a:t>
            </a:r>
            <a:r>
              <a:rPr lang="en-US" altLang="ko-KR" dirty="0" smtClean="0">
                <a:solidFill>
                  <a:schemeClr val="bg1"/>
                </a:solidFill>
                <a:latin typeface="a흑진주M" pitchFamily="18" charset="-127"/>
                <a:ea typeface="a흑진주M" pitchFamily="18" charset="-127"/>
              </a:rPr>
              <a:t>. </a:t>
            </a:r>
            <a:r>
              <a:rPr lang="ko-KR" altLang="en-US" dirty="0" smtClean="0">
                <a:solidFill>
                  <a:schemeClr val="bg1"/>
                </a:solidFill>
                <a:latin typeface="a흑진주M" pitchFamily="18" charset="-127"/>
                <a:ea typeface="a흑진주M" pitchFamily="18" charset="-127"/>
              </a:rPr>
              <a:t>어플리케이션 소개</a:t>
            </a:r>
            <a:endParaRPr lang="en-US" altLang="ko-KR" sz="1600" dirty="0" smtClean="0">
              <a:solidFill>
                <a:schemeClr val="bg1"/>
              </a:solidFill>
              <a:latin typeface="a흑진주L" pitchFamily="18" charset="-127"/>
              <a:ea typeface="a흑진주L" pitchFamily="18" charset="-127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6372200" y="2204864"/>
            <a:ext cx="1841555" cy="480914"/>
            <a:chOff x="4210667" y="1711988"/>
            <a:chExt cx="1841555" cy="480914"/>
          </a:xfrm>
        </p:grpSpPr>
        <p:sp>
          <p:nvSpPr>
            <p:cNvPr id="3" name="TextBox 2"/>
            <p:cNvSpPr txBox="1"/>
            <p:nvPr/>
          </p:nvSpPr>
          <p:spPr>
            <a:xfrm>
              <a:off x="4326159" y="1804948"/>
              <a:ext cx="15962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latin typeface="나눔바른고딕" pitchFamily="50" charset="-127"/>
                  <a:ea typeface="나눔바른고딕" pitchFamily="50" charset="-127"/>
                </a:rPr>
                <a:t>Takeout + Eat</a:t>
              </a:r>
              <a:endParaRPr lang="ko-KR" altLang="en-US" dirty="0">
                <a:latin typeface="나눔바른고딕" pitchFamily="50" charset="-127"/>
                <a:ea typeface="나눔바른고딕" pitchFamily="50" charset="-127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210667" y="1711988"/>
              <a:ext cx="29527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 smtClean="0">
                  <a:solidFill>
                    <a:srgbClr val="FF0000"/>
                  </a:solidFill>
                </a:rPr>
                <a:t>[</a:t>
              </a:r>
              <a:endParaRPr lang="ko-KR" altLang="en-US" sz="1600" b="1" dirty="0">
                <a:solidFill>
                  <a:srgbClr val="FF0000"/>
                </a:solidFill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5756948" y="1731237"/>
              <a:ext cx="29527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>
                  <a:solidFill>
                    <a:srgbClr val="FF0000"/>
                  </a:solidFill>
                </a:rPr>
                <a:t>]</a:t>
              </a:r>
              <a:endParaRPr lang="ko-KR" altLang="en-US" sz="16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774581" y="1340768"/>
            <a:ext cx="2573283" cy="4558144"/>
            <a:chOff x="954601" y="1463144"/>
            <a:chExt cx="2100356" cy="3853982"/>
          </a:xfrm>
        </p:grpSpPr>
        <p:grpSp>
          <p:nvGrpSpPr>
            <p:cNvPr id="14" name="그룹 13"/>
            <p:cNvGrpSpPr/>
            <p:nvPr/>
          </p:nvGrpSpPr>
          <p:grpSpPr>
            <a:xfrm>
              <a:off x="954601" y="1463144"/>
              <a:ext cx="2100356" cy="3853982"/>
              <a:chOff x="1103491" y="1159194"/>
              <a:chExt cx="2556284" cy="4680520"/>
            </a:xfrm>
          </p:grpSpPr>
          <p:sp>
            <p:nvSpPr>
              <p:cNvPr id="8" name="모서리가 둥근 직사각형 7"/>
              <p:cNvSpPr/>
              <p:nvPr/>
            </p:nvSpPr>
            <p:spPr>
              <a:xfrm>
                <a:off x="1103491" y="1159194"/>
                <a:ext cx="2556284" cy="4680520"/>
              </a:xfrm>
              <a:prstGeom prst="roundRect">
                <a:avLst/>
              </a:prstGeom>
              <a:solidFill>
                <a:schemeClr val="accent6"/>
              </a:solidFill>
              <a:ln>
                <a:noFill/>
              </a:ln>
              <a:effectLst>
                <a:outerShdw blurRad="203200" dist="38100" dir="2700000" algn="tl" rotWithShape="0">
                  <a:prstClr val="black">
                    <a:alpha val="73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모서리가 둥근 직사각형 11"/>
              <p:cNvSpPr/>
              <p:nvPr/>
            </p:nvSpPr>
            <p:spPr>
              <a:xfrm>
                <a:off x="1979712" y="1340768"/>
                <a:ext cx="864096" cy="144016"/>
              </a:xfrm>
              <a:prstGeom prst="roundRect">
                <a:avLst/>
              </a:prstGeom>
              <a:solidFill>
                <a:schemeClr val="accent1">
                  <a:alpha val="29000"/>
                </a:schemeClr>
              </a:solidFill>
              <a:ln>
                <a:noFill/>
              </a:ln>
              <a:effectLst>
                <a:innerShdw blurRad="114300">
                  <a:prstClr val="black">
                    <a:alpha val="19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모서리가 둥근 직사각형 12"/>
              <p:cNvSpPr/>
              <p:nvPr/>
            </p:nvSpPr>
            <p:spPr>
              <a:xfrm>
                <a:off x="2011964" y="5489547"/>
                <a:ext cx="792089" cy="255455"/>
              </a:xfrm>
              <a:prstGeom prst="roundRect">
                <a:avLst/>
              </a:prstGeom>
              <a:solidFill>
                <a:schemeClr val="accent1">
                  <a:alpha val="23000"/>
                </a:schemeClr>
              </a:solidFill>
              <a:ln>
                <a:noFill/>
              </a:ln>
              <a:effectLst>
                <a:innerShdw blurRad="114300">
                  <a:prstClr val="black">
                    <a:alpha val="23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7172" name="Picture 4" descr="C:\Users\Jaewon\Desktop\압축한 핸드폰스샷\사본 -Screenshot_20180318-231338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5991" y="1819981"/>
              <a:ext cx="1822941" cy="31318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9" name="TextBox 18"/>
          <p:cNvSpPr txBox="1"/>
          <p:nvPr/>
        </p:nvSpPr>
        <p:spPr>
          <a:xfrm>
            <a:off x="3643589" y="2780928"/>
            <a:ext cx="51090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나눔바른고딕 Light" pitchFamily="50" charset="-127"/>
                <a:ea typeface="나눔바른고딕 Light" pitchFamily="50" charset="-127"/>
              </a:rPr>
              <a:t>핸드폰으로 음식을 미리 주문하여 바로 수령할 수 있게 </a:t>
            </a:r>
            <a:endParaRPr lang="en-US" altLang="ko-KR" dirty="0">
              <a:latin typeface="나눔바른고딕 Light" pitchFamily="50" charset="-127"/>
              <a:ea typeface="나눔바른고딕 Light" pitchFamily="50" charset="-127"/>
            </a:endParaRPr>
          </a:p>
          <a:p>
            <a:r>
              <a:rPr lang="ko-KR" altLang="en-US" dirty="0" smtClean="0">
                <a:latin typeface="나눔바른고딕 Light" pitchFamily="50" charset="-127"/>
                <a:ea typeface="나눔바른고딕 Light" pitchFamily="50" charset="-127"/>
              </a:rPr>
              <a:t>하는 바쁜 현대인을 위한 시간단축 어플리케이션</a:t>
            </a:r>
            <a:endParaRPr lang="ko-KR" altLang="en-US" dirty="0">
              <a:latin typeface="나눔바른고딕 Light" pitchFamily="50" charset="-127"/>
              <a:ea typeface="나눔바른고딕 Light" pitchFamily="50" charset="-127"/>
            </a:endParaRPr>
          </a:p>
        </p:txBody>
      </p:sp>
      <p:pic>
        <p:nvPicPr>
          <p:cNvPr id="7174" name="Picture 6" descr="C:\Users\Jaewon\Desktop\take_eat_green.png"/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6208" y="1850336"/>
            <a:ext cx="3048000" cy="1322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모서리가 둥근 직사각형 5"/>
          <p:cNvSpPr/>
          <p:nvPr/>
        </p:nvSpPr>
        <p:spPr>
          <a:xfrm>
            <a:off x="4944728" y="3582656"/>
            <a:ext cx="2023466" cy="36004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latin typeface="나눔바른고딕 Light" pitchFamily="50" charset="-127"/>
                <a:ea typeface="나눔바른고딕 Light" pitchFamily="50" charset="-127"/>
              </a:rPr>
              <a:t>음식 주문</a:t>
            </a:r>
            <a:endParaRPr lang="ko-KR" altLang="en-US" sz="1600" dirty="0">
              <a:latin typeface="나눔바른고딕 Light" pitchFamily="50" charset="-127"/>
              <a:ea typeface="나눔바른고딕 Light" pitchFamily="50" charset="-127"/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4944728" y="4400249"/>
            <a:ext cx="2023466" cy="36004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latin typeface="나눔바른고딕 Light" pitchFamily="50" charset="-127"/>
                <a:ea typeface="나눔바른고딕 Light" pitchFamily="50" charset="-127"/>
              </a:rPr>
              <a:t>판매자 확인</a:t>
            </a:r>
            <a:r>
              <a:rPr lang="en-US" altLang="ko-KR" sz="1600" dirty="0">
                <a:latin typeface="나눔바른고딕 Light" pitchFamily="50" charset="-127"/>
                <a:ea typeface="나눔바른고딕 Light" pitchFamily="50" charset="-127"/>
              </a:rPr>
              <a:t> </a:t>
            </a:r>
            <a:endParaRPr lang="ko-KR" altLang="en-US" sz="1600" dirty="0">
              <a:latin typeface="나눔바른고딕 Light" pitchFamily="50" charset="-127"/>
              <a:ea typeface="나눔바른고딕 Light" pitchFamily="50" charset="-127"/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>
            <a:off x="4944993" y="5238687"/>
            <a:ext cx="2023466" cy="36004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latin typeface="나눔바른고딕 Light" pitchFamily="50" charset="-127"/>
                <a:ea typeface="나눔바른고딕 Light" pitchFamily="50" charset="-127"/>
              </a:rPr>
              <a:t>매장도착 즉시 수령</a:t>
            </a:r>
            <a:endParaRPr lang="ko-KR" altLang="en-US" sz="1600" dirty="0">
              <a:latin typeface="나눔바른고딕 Light" pitchFamily="50" charset="-127"/>
              <a:ea typeface="나눔바른고딕 Light" pitchFamily="50" charset="-127"/>
            </a:endParaRPr>
          </a:p>
        </p:txBody>
      </p:sp>
      <p:sp>
        <p:nvSpPr>
          <p:cNvPr id="21" name="아래쪽 화살표 20"/>
          <p:cNvSpPr/>
          <p:nvPr/>
        </p:nvSpPr>
        <p:spPr>
          <a:xfrm>
            <a:off x="5815036" y="4028947"/>
            <a:ext cx="250298" cy="288032"/>
          </a:xfrm>
          <a:prstGeom prst="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아래쪽 화살표 32"/>
          <p:cNvSpPr/>
          <p:nvPr/>
        </p:nvSpPr>
        <p:spPr>
          <a:xfrm>
            <a:off x="5815036" y="4849910"/>
            <a:ext cx="250298" cy="288032"/>
          </a:xfrm>
          <a:prstGeom prst="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954961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8" grpId="0" animBg="1"/>
      <p:bldP spid="32" grpId="0" animBg="1"/>
      <p:bldP spid="21" grpId="0" animBg="1"/>
      <p:bldP spid="3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-16634" y="1700808"/>
            <a:ext cx="9180512" cy="3528392"/>
          </a:xfrm>
          <a:prstGeom prst="rect">
            <a:avLst/>
          </a:prstGeom>
          <a:pattFill prst="wdUpDiag">
            <a:fgClr>
              <a:srgbClr val="C7F456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7" name="그룹 26"/>
          <p:cNvGrpSpPr/>
          <p:nvPr/>
        </p:nvGrpSpPr>
        <p:grpSpPr>
          <a:xfrm>
            <a:off x="402512" y="265728"/>
            <a:ext cx="3449408" cy="581144"/>
            <a:chOff x="402512" y="260648"/>
            <a:chExt cx="3449408" cy="648072"/>
          </a:xfrm>
          <a:solidFill>
            <a:srgbClr val="E6FAB4"/>
          </a:solidFill>
        </p:grpSpPr>
        <p:sp>
          <p:nvSpPr>
            <p:cNvPr id="4" name="직사각형 3"/>
            <p:cNvSpPr/>
            <p:nvPr/>
          </p:nvSpPr>
          <p:spPr>
            <a:xfrm>
              <a:off x="402512" y="260648"/>
              <a:ext cx="2801335" cy="64807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각 삼각형 4"/>
            <p:cNvSpPr/>
            <p:nvPr/>
          </p:nvSpPr>
          <p:spPr>
            <a:xfrm>
              <a:off x="3203848" y="260648"/>
              <a:ext cx="648072" cy="648072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직사각형 8"/>
          <p:cNvSpPr/>
          <p:nvPr/>
        </p:nvSpPr>
        <p:spPr>
          <a:xfrm>
            <a:off x="4103410" y="270808"/>
            <a:ext cx="3996982" cy="576064"/>
          </a:xfrm>
          <a:prstGeom prst="rect">
            <a:avLst/>
          </a:prstGeom>
          <a:solidFill>
            <a:srgbClr val="68A2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각 삼각형 9"/>
          <p:cNvSpPr/>
          <p:nvPr/>
        </p:nvSpPr>
        <p:spPr>
          <a:xfrm rot="10800000">
            <a:off x="3455337" y="270808"/>
            <a:ext cx="648072" cy="576064"/>
          </a:xfrm>
          <a:prstGeom prst="rtTriangle">
            <a:avLst/>
          </a:prstGeom>
          <a:solidFill>
            <a:srgbClr val="68A2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그룹 10"/>
          <p:cNvGrpSpPr/>
          <p:nvPr/>
        </p:nvGrpSpPr>
        <p:grpSpPr>
          <a:xfrm>
            <a:off x="8198407" y="270808"/>
            <a:ext cx="618559" cy="725873"/>
            <a:chOff x="8198407" y="270808"/>
            <a:chExt cx="618559" cy="725873"/>
          </a:xfrm>
        </p:grpSpPr>
        <p:sp>
          <p:nvSpPr>
            <p:cNvPr id="18" name="직사각형 17"/>
            <p:cNvSpPr/>
            <p:nvPr/>
          </p:nvSpPr>
          <p:spPr>
            <a:xfrm>
              <a:off x="8198407" y="924673"/>
              <a:ext cx="576064" cy="72008"/>
            </a:xfrm>
            <a:prstGeom prst="rect">
              <a:avLst/>
            </a:prstGeom>
            <a:solidFill>
              <a:srgbClr val="81C3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한쪽 모서리가 잘린 사각형 28"/>
            <p:cNvSpPr/>
            <p:nvPr/>
          </p:nvSpPr>
          <p:spPr>
            <a:xfrm rot="5400000">
              <a:off x="8198407" y="270808"/>
              <a:ext cx="576064" cy="576064"/>
            </a:xfrm>
            <a:prstGeom prst="snip1Rect">
              <a:avLst>
                <a:gd name="adj" fmla="val 28517"/>
              </a:avLst>
            </a:prstGeom>
            <a:solidFill>
              <a:srgbClr val="81C3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8226163" y="270808"/>
              <a:ext cx="59080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 smtClean="0">
                  <a:solidFill>
                    <a:schemeClr val="bg1"/>
                  </a:solidFill>
                  <a:latin typeface="Chaparral Pro Light" pitchFamily="18" charset="0"/>
                </a:rPr>
                <a:t>Take,</a:t>
              </a:r>
            </a:p>
            <a:p>
              <a:pPr algn="ctr"/>
              <a:r>
                <a:rPr lang="en-US" altLang="ko-KR" sz="1600" dirty="0" smtClean="0">
                  <a:solidFill>
                    <a:schemeClr val="bg1"/>
                  </a:solidFill>
                  <a:latin typeface="Chaparral Pro Light" pitchFamily="18" charset="0"/>
                </a:rPr>
                <a:t>Eat</a:t>
              </a:r>
              <a:endParaRPr lang="ko-KR" altLang="en-US" sz="1600" dirty="0">
                <a:solidFill>
                  <a:schemeClr val="bg1"/>
                </a:solidFill>
                <a:latin typeface="Chaparral Pro Light" pitchFamily="18" charset="0"/>
              </a:endParaRPr>
            </a:p>
          </p:txBody>
        </p:sp>
        <p:sp>
          <p:nvSpPr>
            <p:cNvPr id="36" name="직각 삼각형 35"/>
            <p:cNvSpPr/>
            <p:nvPr/>
          </p:nvSpPr>
          <p:spPr>
            <a:xfrm rot="5400000">
              <a:off x="8608888" y="680758"/>
              <a:ext cx="157490" cy="173677"/>
            </a:xfrm>
            <a:prstGeom prst="rtTriangle">
              <a:avLst/>
            </a:prstGeom>
            <a:solidFill>
              <a:srgbClr val="6D79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4355976" y="348912"/>
            <a:ext cx="35517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latin typeface="a흑진주M" pitchFamily="18" charset="-127"/>
                <a:ea typeface="a흑진주M" pitchFamily="18" charset="-127"/>
              </a:rPr>
              <a:t>02</a:t>
            </a:r>
            <a:r>
              <a:rPr lang="en-US" altLang="ko-KR" dirty="0" smtClean="0">
                <a:solidFill>
                  <a:schemeClr val="bg1"/>
                </a:solidFill>
                <a:latin typeface="a흑진주M" pitchFamily="18" charset="-127"/>
                <a:ea typeface="a흑진주M" pitchFamily="18" charset="-127"/>
              </a:rPr>
              <a:t>. </a:t>
            </a:r>
            <a:r>
              <a:rPr lang="ko-KR" altLang="en-US" dirty="0" smtClean="0">
                <a:solidFill>
                  <a:schemeClr val="bg1"/>
                </a:solidFill>
                <a:latin typeface="a흑진주M" pitchFamily="18" charset="-127"/>
                <a:ea typeface="a흑진주M" pitchFamily="18" charset="-127"/>
              </a:rPr>
              <a:t>어플리케이션 소개</a:t>
            </a:r>
            <a:r>
              <a:rPr lang="en-US" altLang="ko-KR" dirty="0" smtClean="0">
                <a:solidFill>
                  <a:schemeClr val="bg1"/>
                </a:solidFill>
                <a:latin typeface="a흑진주L" pitchFamily="18" charset="-127"/>
                <a:ea typeface="a흑진주L" pitchFamily="18" charset="-127"/>
              </a:rPr>
              <a:t>_ </a:t>
            </a:r>
            <a:r>
              <a:rPr lang="ko-KR" altLang="en-US" sz="1600" dirty="0" smtClean="0">
                <a:solidFill>
                  <a:schemeClr val="bg1"/>
                </a:solidFill>
                <a:latin typeface="a흑진주L" pitchFamily="18" charset="-127"/>
                <a:ea typeface="a흑진주L" pitchFamily="18" charset="-127"/>
              </a:rPr>
              <a:t>회원가입</a:t>
            </a:r>
            <a:endParaRPr lang="en-US" altLang="ko-KR" sz="1600" dirty="0" smtClean="0">
              <a:solidFill>
                <a:schemeClr val="bg1"/>
              </a:solidFill>
              <a:latin typeface="a흑진주L" pitchFamily="18" charset="-127"/>
              <a:ea typeface="a흑진주L" pitchFamily="18" charset="-127"/>
            </a:endParaRPr>
          </a:p>
        </p:txBody>
      </p:sp>
      <p:sp>
        <p:nvSpPr>
          <p:cNvPr id="2" name="타원 1"/>
          <p:cNvSpPr/>
          <p:nvPr/>
        </p:nvSpPr>
        <p:spPr>
          <a:xfrm>
            <a:off x="3635896" y="1484784"/>
            <a:ext cx="1440160" cy="1440160"/>
          </a:xfrm>
          <a:prstGeom prst="ellipse">
            <a:avLst/>
          </a:prstGeom>
          <a:solidFill>
            <a:srgbClr val="5E8F4F"/>
          </a:solidFill>
          <a:ln>
            <a:noFill/>
          </a:ln>
          <a:effectLst>
            <a:glow rad="228600">
              <a:srgbClr val="D3F973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a흑진주L" pitchFamily="18" charset="-127"/>
                <a:ea typeface="a흑진주L" pitchFamily="18" charset="-127"/>
              </a:rPr>
              <a:t>회원가입</a:t>
            </a:r>
            <a:endParaRPr lang="ko-KR" altLang="en-US" dirty="0">
              <a:latin typeface="a흑진주L" pitchFamily="18" charset="-127"/>
              <a:ea typeface="a흑진주L" pitchFamily="18" charset="-127"/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2195736" y="3645024"/>
            <a:ext cx="1440160" cy="1440160"/>
          </a:xfrm>
          <a:prstGeom prst="ellipse">
            <a:avLst/>
          </a:prstGeom>
          <a:solidFill>
            <a:srgbClr val="5E8F4F"/>
          </a:solidFill>
          <a:ln>
            <a:noFill/>
          </a:ln>
          <a:effectLst>
            <a:glow rad="228600">
              <a:srgbClr val="D3F973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a흑진주L" pitchFamily="18" charset="-127"/>
                <a:ea typeface="a흑진주L" pitchFamily="18" charset="-127"/>
              </a:rPr>
              <a:t>판매자</a:t>
            </a:r>
            <a:endParaRPr lang="ko-KR" altLang="en-US" dirty="0">
              <a:latin typeface="a흑진주L" pitchFamily="18" charset="-127"/>
              <a:ea typeface="a흑진주L" pitchFamily="18" charset="-127"/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5076056" y="3645024"/>
            <a:ext cx="1440160" cy="1440160"/>
          </a:xfrm>
          <a:prstGeom prst="ellipse">
            <a:avLst/>
          </a:prstGeom>
          <a:solidFill>
            <a:srgbClr val="5E8F4F"/>
          </a:solidFill>
          <a:ln>
            <a:noFill/>
          </a:ln>
          <a:effectLst>
            <a:glow rad="228600">
              <a:srgbClr val="D3F973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a흑진주L" pitchFamily="18" charset="-127"/>
                <a:ea typeface="a흑진주L" pitchFamily="18" charset="-127"/>
              </a:rPr>
              <a:t>소비자</a:t>
            </a:r>
            <a:endParaRPr lang="ko-KR" altLang="en-US" dirty="0">
              <a:latin typeface="a흑진주L" pitchFamily="18" charset="-127"/>
              <a:ea typeface="a흑진주L" pitchFamily="18" charset="-127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2843808" y="2327538"/>
            <a:ext cx="5781116" cy="2109574"/>
            <a:chOff x="2979803" y="2543562"/>
            <a:chExt cx="5781116" cy="2109574"/>
          </a:xfrm>
        </p:grpSpPr>
        <p:sp>
          <p:nvSpPr>
            <p:cNvPr id="19" name="모서리가 둥근 직사각형 18"/>
            <p:cNvSpPr/>
            <p:nvPr/>
          </p:nvSpPr>
          <p:spPr>
            <a:xfrm>
              <a:off x="2979803" y="2543562"/>
              <a:ext cx="5781116" cy="210957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190663" y="2781104"/>
              <a:ext cx="5061001" cy="16158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342900" indent="-342900">
                <a:lnSpc>
                  <a:spcPct val="150000"/>
                </a:lnSpc>
                <a:buAutoNum type="arabicPeriod"/>
              </a:pPr>
              <a:r>
                <a:rPr lang="ko-KR" altLang="en-US" sz="1600" dirty="0" err="1" smtClean="0">
                  <a:latin typeface="a흑진주L" pitchFamily="18" charset="-127"/>
                  <a:ea typeface="a흑진주L" pitchFamily="18" charset="-127"/>
                </a:rPr>
                <a:t>어플</a:t>
              </a:r>
              <a:r>
                <a:rPr lang="ko-KR" altLang="en-US" sz="1600" dirty="0" smtClean="0">
                  <a:latin typeface="a흑진주L" pitchFamily="18" charset="-127"/>
                  <a:ea typeface="a흑진주L" pitchFamily="18" charset="-127"/>
                </a:rPr>
                <a:t> 실행 시</a:t>
              </a:r>
              <a:r>
                <a:rPr lang="en-US" altLang="ko-KR" sz="1600" dirty="0" smtClean="0">
                  <a:latin typeface="a흑진주L" pitchFamily="18" charset="-127"/>
                  <a:ea typeface="a흑진주L" pitchFamily="18" charset="-127"/>
                </a:rPr>
                <a:t>, </a:t>
              </a:r>
              <a:r>
                <a:rPr lang="ko-KR" altLang="en-US" sz="1600" dirty="0" smtClean="0">
                  <a:latin typeface="a흑진주L" pitchFamily="18" charset="-127"/>
                  <a:ea typeface="a흑진주L" pitchFamily="18" charset="-127"/>
                </a:rPr>
                <a:t>기기의 번호를 자동으로 받아온다</a:t>
              </a:r>
              <a:endParaRPr lang="en-US" altLang="ko-KR" sz="1600" dirty="0" smtClean="0">
                <a:latin typeface="a흑진주L" pitchFamily="18" charset="-127"/>
                <a:ea typeface="a흑진주L" pitchFamily="18" charset="-127"/>
              </a:endParaRPr>
            </a:p>
            <a:p>
              <a:pPr marL="342900" indent="-342900">
                <a:lnSpc>
                  <a:spcPct val="150000"/>
                </a:lnSpc>
                <a:buAutoNum type="arabicPeriod"/>
              </a:pPr>
              <a:r>
                <a:rPr lang="ko-KR" altLang="en-US" sz="1600" dirty="0" smtClean="0">
                  <a:latin typeface="a흑진주B" pitchFamily="18" charset="-127"/>
                  <a:ea typeface="a흑진주B" pitchFamily="18" charset="-127"/>
                </a:rPr>
                <a:t>서버에 등록된 번호인지 확인</a:t>
              </a:r>
              <a:endParaRPr lang="en-US" altLang="ko-KR" sz="1600" dirty="0" smtClean="0">
                <a:latin typeface="a흑진주B" pitchFamily="18" charset="-127"/>
                <a:ea typeface="a흑진주B" pitchFamily="18" charset="-127"/>
              </a:endParaRPr>
            </a:p>
            <a:p>
              <a:pPr marL="342900" indent="-342900">
                <a:lnSpc>
                  <a:spcPct val="150000"/>
                </a:lnSpc>
                <a:buAutoNum type="arabicPeriod"/>
              </a:pPr>
              <a:r>
                <a:rPr lang="ko-KR" altLang="en-US" sz="1600" dirty="0" smtClean="0">
                  <a:latin typeface="a흑진주L" pitchFamily="18" charset="-127"/>
                  <a:ea typeface="a흑진주L" pitchFamily="18" charset="-127"/>
                </a:rPr>
                <a:t>등록된  번호가 아닐 경우 각 소비자</a:t>
              </a:r>
              <a:r>
                <a:rPr lang="en-US" altLang="ko-KR" sz="1600" dirty="0" smtClean="0">
                  <a:latin typeface="a흑진주L" pitchFamily="18" charset="-127"/>
                  <a:ea typeface="a흑진주L" pitchFamily="18" charset="-127"/>
                </a:rPr>
                <a:t>/</a:t>
              </a:r>
              <a:r>
                <a:rPr lang="ko-KR" altLang="en-US" sz="1600" dirty="0" err="1" smtClean="0">
                  <a:latin typeface="a흑진주L" pitchFamily="18" charset="-127"/>
                  <a:ea typeface="a흑진주L" pitchFamily="18" charset="-127"/>
                </a:rPr>
                <a:t>판매자로</a:t>
              </a:r>
              <a:r>
                <a:rPr lang="ko-KR" altLang="en-US" sz="1600" dirty="0" smtClean="0">
                  <a:latin typeface="a흑진주L" pitchFamily="18" charset="-127"/>
                  <a:ea typeface="a흑진주L" pitchFamily="18" charset="-127"/>
                </a:rPr>
                <a:t> 회원가입</a:t>
              </a:r>
              <a:endParaRPr lang="en-US" altLang="ko-KR" sz="1600" dirty="0" smtClean="0">
                <a:latin typeface="a흑진주L" pitchFamily="18" charset="-127"/>
                <a:ea typeface="a흑진주L" pitchFamily="18" charset="-127"/>
              </a:endParaRPr>
            </a:p>
            <a:p>
              <a:pPr marL="342900" indent="-342900">
                <a:lnSpc>
                  <a:spcPct val="150000"/>
                </a:lnSpc>
                <a:buAutoNum type="arabicPeriod"/>
              </a:pPr>
              <a:r>
                <a:rPr lang="ko-KR" altLang="en-US" sz="1600" dirty="0" smtClean="0">
                  <a:latin typeface="a흑진주L" pitchFamily="18" charset="-127"/>
                  <a:ea typeface="a흑진주L" pitchFamily="18" charset="-127"/>
                </a:rPr>
                <a:t>회원 가입 이후에 접속 시 </a:t>
              </a:r>
              <a:r>
                <a:rPr lang="ko-KR" altLang="en-US" sz="1600" dirty="0" smtClean="0">
                  <a:latin typeface="a흑진주B" pitchFamily="18" charset="-127"/>
                  <a:ea typeface="a흑진주B" pitchFamily="18" charset="-127"/>
                </a:rPr>
                <a:t>자동으로 로그인</a:t>
              </a:r>
              <a:endParaRPr lang="en-US" altLang="ko-KR" sz="1600" dirty="0" smtClean="0">
                <a:latin typeface="a흑진주B" pitchFamily="18" charset="-127"/>
                <a:ea typeface="a흑진주B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3225620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3.7037E-6 L -0.31493 0.1787 " pathEditMode="relative" rAng="0" ptsTypes="AA">
                                      <p:cBhvr>
                                        <p:cTn id="12" dur="9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747" y="893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9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" grpId="0" animBg="1"/>
      <p:bldP spid="24" grpId="0" animBg="1"/>
      <p:bldP spid="2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/>
          <p:cNvGrpSpPr/>
          <p:nvPr/>
        </p:nvGrpSpPr>
        <p:grpSpPr>
          <a:xfrm>
            <a:off x="402512" y="265728"/>
            <a:ext cx="3449408" cy="581144"/>
            <a:chOff x="402512" y="260648"/>
            <a:chExt cx="3449408" cy="648072"/>
          </a:xfrm>
          <a:solidFill>
            <a:srgbClr val="E6FAB4"/>
          </a:solidFill>
        </p:grpSpPr>
        <p:sp>
          <p:nvSpPr>
            <p:cNvPr id="4" name="직사각형 3"/>
            <p:cNvSpPr/>
            <p:nvPr/>
          </p:nvSpPr>
          <p:spPr>
            <a:xfrm>
              <a:off x="402512" y="260648"/>
              <a:ext cx="2801335" cy="64807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각 삼각형 4"/>
            <p:cNvSpPr/>
            <p:nvPr/>
          </p:nvSpPr>
          <p:spPr>
            <a:xfrm>
              <a:off x="3203848" y="260648"/>
              <a:ext cx="648072" cy="648072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직사각형 8"/>
          <p:cNvSpPr/>
          <p:nvPr/>
        </p:nvSpPr>
        <p:spPr>
          <a:xfrm>
            <a:off x="4103413" y="270808"/>
            <a:ext cx="3996983" cy="576064"/>
          </a:xfrm>
          <a:prstGeom prst="rect">
            <a:avLst/>
          </a:prstGeom>
          <a:solidFill>
            <a:srgbClr val="68A2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각 삼각형 9"/>
          <p:cNvSpPr/>
          <p:nvPr/>
        </p:nvSpPr>
        <p:spPr>
          <a:xfrm rot="10800000">
            <a:off x="3455337" y="270808"/>
            <a:ext cx="648072" cy="576064"/>
          </a:xfrm>
          <a:prstGeom prst="rtTriangle">
            <a:avLst/>
          </a:prstGeom>
          <a:solidFill>
            <a:srgbClr val="68A2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그룹 10"/>
          <p:cNvGrpSpPr/>
          <p:nvPr/>
        </p:nvGrpSpPr>
        <p:grpSpPr>
          <a:xfrm>
            <a:off x="8198399" y="270813"/>
            <a:ext cx="626190" cy="725873"/>
            <a:chOff x="8198407" y="270808"/>
            <a:chExt cx="626191" cy="725873"/>
          </a:xfrm>
        </p:grpSpPr>
        <p:sp>
          <p:nvSpPr>
            <p:cNvPr id="18" name="직사각형 17"/>
            <p:cNvSpPr/>
            <p:nvPr/>
          </p:nvSpPr>
          <p:spPr>
            <a:xfrm>
              <a:off x="8198407" y="924673"/>
              <a:ext cx="576064" cy="72008"/>
            </a:xfrm>
            <a:prstGeom prst="rect">
              <a:avLst/>
            </a:prstGeom>
            <a:solidFill>
              <a:srgbClr val="81C3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한쪽 모서리가 잘린 사각형 28"/>
            <p:cNvSpPr/>
            <p:nvPr/>
          </p:nvSpPr>
          <p:spPr>
            <a:xfrm rot="5400000">
              <a:off x="8198407" y="270808"/>
              <a:ext cx="576064" cy="576064"/>
            </a:xfrm>
            <a:prstGeom prst="snip1Rect">
              <a:avLst>
                <a:gd name="adj" fmla="val 28517"/>
              </a:avLst>
            </a:prstGeom>
            <a:solidFill>
              <a:srgbClr val="81C3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8218534" y="270808"/>
              <a:ext cx="60606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Chaparral Pro Light" pitchFamily="18" charset="0"/>
                </a:rPr>
                <a:t>Take,</a:t>
              </a:r>
            </a:p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Chaparral Pro Light" pitchFamily="18" charset="0"/>
                </a:rPr>
                <a:t>Eat</a:t>
              </a:r>
              <a:endParaRPr lang="ko-KR" altLang="en-US" sz="1600" dirty="0">
                <a:solidFill>
                  <a:schemeClr val="bg1"/>
                </a:solidFill>
                <a:latin typeface="Chaparral Pro Light" pitchFamily="18" charset="0"/>
              </a:endParaRPr>
            </a:p>
          </p:txBody>
        </p:sp>
        <p:sp>
          <p:nvSpPr>
            <p:cNvPr id="36" name="직각 삼각형 35"/>
            <p:cNvSpPr/>
            <p:nvPr/>
          </p:nvSpPr>
          <p:spPr>
            <a:xfrm rot="5400000">
              <a:off x="8608888" y="680758"/>
              <a:ext cx="157490" cy="173677"/>
            </a:xfrm>
            <a:prstGeom prst="rtTriangle">
              <a:avLst/>
            </a:prstGeom>
            <a:solidFill>
              <a:srgbClr val="6D79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4355981" y="348913"/>
            <a:ext cx="35517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a흑진주M" pitchFamily="18" charset="-127"/>
                <a:ea typeface="a흑진주M" pitchFamily="18" charset="-127"/>
              </a:rPr>
              <a:t>02</a:t>
            </a:r>
            <a:r>
              <a:rPr lang="en-US" altLang="ko-KR" dirty="0">
                <a:solidFill>
                  <a:schemeClr val="bg1"/>
                </a:solidFill>
                <a:latin typeface="a흑진주M" pitchFamily="18" charset="-127"/>
                <a:ea typeface="a흑진주M" pitchFamily="18" charset="-127"/>
              </a:rPr>
              <a:t>. </a:t>
            </a:r>
            <a:r>
              <a:rPr lang="ko-KR" altLang="en-US" dirty="0">
                <a:solidFill>
                  <a:schemeClr val="bg1"/>
                </a:solidFill>
                <a:latin typeface="a흑진주M" pitchFamily="18" charset="-127"/>
                <a:ea typeface="a흑진주M" pitchFamily="18" charset="-127"/>
              </a:rPr>
              <a:t>어플리케이션 소개</a:t>
            </a:r>
            <a:r>
              <a:rPr lang="en-US" altLang="ko-KR" dirty="0">
                <a:solidFill>
                  <a:schemeClr val="bg1"/>
                </a:solidFill>
                <a:latin typeface="a흑진주L" pitchFamily="18" charset="-127"/>
                <a:ea typeface="a흑진주L" pitchFamily="18" charset="-127"/>
              </a:rPr>
              <a:t>_ </a:t>
            </a:r>
            <a:r>
              <a:rPr lang="ko-KR" altLang="en-US" sz="1600" dirty="0">
                <a:solidFill>
                  <a:schemeClr val="bg1"/>
                </a:solidFill>
                <a:latin typeface="a흑진주L" pitchFamily="18" charset="-127"/>
                <a:ea typeface="a흑진주L" pitchFamily="18" charset="-127"/>
              </a:rPr>
              <a:t>소비자</a:t>
            </a:r>
            <a:endParaRPr lang="en-US" altLang="ko-KR" sz="1600" dirty="0">
              <a:solidFill>
                <a:schemeClr val="bg1"/>
              </a:solidFill>
              <a:latin typeface="a흑진주L" pitchFamily="18" charset="-127"/>
              <a:ea typeface="a흑진주L" pitchFamily="18" charset="-127"/>
            </a:endParaRPr>
          </a:p>
        </p:txBody>
      </p:sp>
      <p:sp>
        <p:nvSpPr>
          <p:cNvPr id="53" name="모서리가 둥근 직사각형 14">
            <a:extLst>
              <a:ext uri="{FF2B5EF4-FFF2-40B4-BE49-F238E27FC236}">
                <a16:creationId xmlns="" xmlns:a16="http://schemas.microsoft.com/office/drawing/2014/main" id="{502923F3-9E56-4D99-8D0C-B8532EB79226}"/>
              </a:ext>
            </a:extLst>
          </p:cNvPr>
          <p:cNvSpPr/>
          <p:nvPr/>
        </p:nvSpPr>
        <p:spPr>
          <a:xfrm>
            <a:off x="5004048" y="4877486"/>
            <a:ext cx="2988332" cy="504056"/>
          </a:xfrm>
          <a:prstGeom prst="roundRect">
            <a:avLst/>
          </a:prstGeom>
          <a:solidFill>
            <a:srgbClr val="AED581">
              <a:alpha val="6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="" xmlns:a16="http://schemas.microsoft.com/office/drawing/2014/main" id="{98BBF920-C0CC-41D4-9434-C3436CD5B6C8}"/>
              </a:ext>
            </a:extLst>
          </p:cNvPr>
          <p:cNvSpPr/>
          <p:nvPr/>
        </p:nvSpPr>
        <p:spPr>
          <a:xfrm>
            <a:off x="6732303" y="4951613"/>
            <a:ext cx="1146468" cy="3494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kern="1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나눔바른고딕" panose="020B0603020101020101" pitchFamily="50" charset="-127"/>
                <a:cs typeface="Times New Roman" panose="02020603050405020304" pitchFamily="18" charset="0"/>
              </a:rPr>
              <a:t>7. </a:t>
            </a:r>
            <a:r>
              <a:rPr lang="ko-KR" altLang="en-US" sz="1600" kern="1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나눔바른고딕" panose="020B0603020101020101" pitchFamily="50" charset="-127"/>
                <a:cs typeface="Times New Roman" panose="02020603050405020304" pitchFamily="18" charset="0"/>
              </a:rPr>
              <a:t>주문내역</a:t>
            </a:r>
            <a:endParaRPr lang="ko-KR" altLang="ko-KR" sz="1600" kern="100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ea typeface="나눔바른고딕" panose="020B060302010102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55" name="모서리가 둥근 직사각형 14">
            <a:extLst>
              <a:ext uri="{FF2B5EF4-FFF2-40B4-BE49-F238E27FC236}">
                <a16:creationId xmlns="" xmlns:a16="http://schemas.microsoft.com/office/drawing/2014/main" id="{C7EE0A3A-E581-4688-BB58-F484C99F3F49}"/>
              </a:ext>
            </a:extLst>
          </p:cNvPr>
          <p:cNvSpPr/>
          <p:nvPr/>
        </p:nvSpPr>
        <p:spPr>
          <a:xfrm>
            <a:off x="5004048" y="3655467"/>
            <a:ext cx="2988332" cy="504056"/>
          </a:xfrm>
          <a:prstGeom prst="roundRect">
            <a:avLst/>
          </a:prstGeom>
          <a:solidFill>
            <a:srgbClr val="AED581">
              <a:alpha val="6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="" xmlns:a16="http://schemas.microsoft.com/office/drawing/2014/main" id="{4B217569-81EB-458A-9131-02F5D8CB8B18}"/>
              </a:ext>
            </a:extLst>
          </p:cNvPr>
          <p:cNvSpPr/>
          <p:nvPr/>
        </p:nvSpPr>
        <p:spPr>
          <a:xfrm>
            <a:off x="6732303" y="3729593"/>
            <a:ext cx="1146468" cy="35580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kern="1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나눔바른고딕" panose="020B0603020101020101" pitchFamily="50" charset="-127"/>
                <a:cs typeface="Times New Roman" panose="02020603050405020304" pitchFamily="18" charset="0"/>
              </a:rPr>
              <a:t>6. </a:t>
            </a:r>
            <a:r>
              <a:rPr lang="ko-KR" altLang="en-US" sz="1600" kern="1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나눔바른고딕" panose="020B0603020101020101" pitchFamily="50" charset="-127"/>
                <a:cs typeface="Times New Roman" panose="02020603050405020304" pitchFamily="18" charset="0"/>
              </a:rPr>
              <a:t>장바구니</a:t>
            </a:r>
            <a:endParaRPr lang="ko-KR" altLang="ko-KR" sz="1600" kern="100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ea typeface="나눔바른고딕" panose="020B060302010102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57" name="모서리가 둥근 직사각형 14">
            <a:extLst>
              <a:ext uri="{FF2B5EF4-FFF2-40B4-BE49-F238E27FC236}">
                <a16:creationId xmlns="" xmlns:a16="http://schemas.microsoft.com/office/drawing/2014/main" id="{861F3476-C454-45DC-B1D0-BB16F2EB87A7}"/>
              </a:ext>
            </a:extLst>
          </p:cNvPr>
          <p:cNvSpPr/>
          <p:nvPr/>
        </p:nvSpPr>
        <p:spPr>
          <a:xfrm>
            <a:off x="5004048" y="2433448"/>
            <a:ext cx="2988332" cy="504056"/>
          </a:xfrm>
          <a:prstGeom prst="roundRect">
            <a:avLst/>
          </a:prstGeom>
          <a:solidFill>
            <a:srgbClr val="AED581">
              <a:alpha val="6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>
            <a:extLst>
              <a:ext uri="{FF2B5EF4-FFF2-40B4-BE49-F238E27FC236}">
                <a16:creationId xmlns="" xmlns:a16="http://schemas.microsoft.com/office/drawing/2014/main" id="{8B30F0FD-3B43-4B05-BB8F-0786BC55E0D8}"/>
              </a:ext>
            </a:extLst>
          </p:cNvPr>
          <p:cNvSpPr/>
          <p:nvPr/>
        </p:nvSpPr>
        <p:spPr>
          <a:xfrm>
            <a:off x="6787608" y="2507575"/>
            <a:ext cx="1035861" cy="35580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kern="1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나눔바른고딕" panose="020B0603020101020101" pitchFamily="50" charset="-127"/>
                <a:cs typeface="Times New Roman" panose="02020603050405020304" pitchFamily="18" charset="0"/>
              </a:rPr>
              <a:t>5. </a:t>
            </a:r>
            <a:r>
              <a:rPr lang="ko-KR" altLang="en-US" sz="1600" kern="1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나눔바른고딕" panose="020B0603020101020101" pitchFamily="50" charset="-127"/>
                <a:cs typeface="Times New Roman" panose="02020603050405020304" pitchFamily="18" charset="0"/>
              </a:rPr>
              <a:t>내 정보</a:t>
            </a:r>
            <a:endParaRPr lang="ko-KR" altLang="ko-KR" sz="1600" kern="100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cs typeface="Times New Roman" panose="02020603050405020304" pitchFamily="18" charset="0"/>
            </a:endParaRPr>
          </a:p>
        </p:txBody>
      </p:sp>
      <p:sp>
        <p:nvSpPr>
          <p:cNvPr id="28" name="모서리가 둥근 직사각형 14">
            <a:extLst>
              <a:ext uri="{FF2B5EF4-FFF2-40B4-BE49-F238E27FC236}">
                <a16:creationId xmlns="" xmlns:a16="http://schemas.microsoft.com/office/drawing/2014/main" id="{83605C11-7255-462D-A238-AD157221EFDC}"/>
              </a:ext>
            </a:extLst>
          </p:cNvPr>
          <p:cNvSpPr/>
          <p:nvPr/>
        </p:nvSpPr>
        <p:spPr>
          <a:xfrm>
            <a:off x="1187624" y="4154080"/>
            <a:ext cx="2988332" cy="504056"/>
          </a:xfrm>
          <a:prstGeom prst="roundRect">
            <a:avLst/>
          </a:prstGeom>
          <a:solidFill>
            <a:srgbClr val="AED581">
              <a:alpha val="6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모서리가 둥근 직사각형 14">
            <a:extLst>
              <a:ext uri="{FF2B5EF4-FFF2-40B4-BE49-F238E27FC236}">
                <a16:creationId xmlns="" xmlns:a16="http://schemas.microsoft.com/office/drawing/2014/main" id="{9AA0C97D-96E5-44EB-A081-9665839A4165}"/>
              </a:ext>
            </a:extLst>
          </p:cNvPr>
          <p:cNvSpPr/>
          <p:nvPr/>
        </p:nvSpPr>
        <p:spPr>
          <a:xfrm>
            <a:off x="1187624" y="3225537"/>
            <a:ext cx="2988332" cy="504056"/>
          </a:xfrm>
          <a:prstGeom prst="roundRect">
            <a:avLst/>
          </a:prstGeom>
          <a:solidFill>
            <a:srgbClr val="AED581">
              <a:alpha val="6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모서리가 둥근 직사각형 14">
            <a:extLst>
              <a:ext uri="{FF2B5EF4-FFF2-40B4-BE49-F238E27FC236}">
                <a16:creationId xmlns="" xmlns:a16="http://schemas.microsoft.com/office/drawing/2014/main" id="{A49A79DC-E6C4-4037-9068-A64C9A31CED5}"/>
              </a:ext>
            </a:extLst>
          </p:cNvPr>
          <p:cNvSpPr/>
          <p:nvPr/>
        </p:nvSpPr>
        <p:spPr>
          <a:xfrm>
            <a:off x="1195157" y="2296995"/>
            <a:ext cx="2988332" cy="504056"/>
          </a:xfrm>
          <a:prstGeom prst="roundRect">
            <a:avLst/>
          </a:prstGeom>
          <a:solidFill>
            <a:srgbClr val="AED581">
              <a:alpha val="6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모서리가 둥근 직사각형 14">
            <a:extLst>
              <a:ext uri="{FF2B5EF4-FFF2-40B4-BE49-F238E27FC236}">
                <a16:creationId xmlns="" xmlns:a16="http://schemas.microsoft.com/office/drawing/2014/main" id="{EC5BBF05-3F3D-4591-850D-9F438BBDE743}"/>
              </a:ext>
            </a:extLst>
          </p:cNvPr>
          <p:cNvSpPr/>
          <p:nvPr/>
        </p:nvSpPr>
        <p:spPr>
          <a:xfrm>
            <a:off x="1187624" y="5063800"/>
            <a:ext cx="2988332" cy="504056"/>
          </a:xfrm>
          <a:prstGeom prst="roundRect">
            <a:avLst/>
          </a:prstGeom>
          <a:solidFill>
            <a:srgbClr val="AED581">
              <a:alpha val="6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="" xmlns:a16="http://schemas.microsoft.com/office/drawing/2014/main" id="{EA8F2F7B-EA61-43EE-AFE9-744E05247BED}"/>
              </a:ext>
            </a:extLst>
          </p:cNvPr>
          <p:cNvSpPr/>
          <p:nvPr/>
        </p:nvSpPr>
        <p:spPr>
          <a:xfrm>
            <a:off x="1344535" y="2371121"/>
            <a:ext cx="1218603" cy="35580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kern="1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나눔바른고딕" panose="020B0603020101020101" pitchFamily="50" charset="-127"/>
                <a:cs typeface="Times New Roman" panose="02020603050405020304" pitchFamily="18" charset="0"/>
              </a:rPr>
              <a:t>1. </a:t>
            </a:r>
            <a:r>
              <a:rPr lang="ko-KR" altLang="en-US" sz="1600" kern="1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나눔바른고딕" panose="020B0603020101020101" pitchFamily="50" charset="-127"/>
                <a:cs typeface="Times New Roman" panose="02020603050405020304" pitchFamily="18" charset="0"/>
              </a:rPr>
              <a:t>매장 검색</a:t>
            </a:r>
            <a:endParaRPr lang="ko-KR" altLang="ko-KR" sz="1600" kern="100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cs typeface="Times New Roman" panose="02020603050405020304" pitchFamily="18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="" xmlns:a16="http://schemas.microsoft.com/office/drawing/2014/main" id="{2B14293F-E9F7-49D4-A9E7-AD33BDD70EEF}"/>
              </a:ext>
            </a:extLst>
          </p:cNvPr>
          <p:cNvSpPr/>
          <p:nvPr/>
        </p:nvSpPr>
        <p:spPr>
          <a:xfrm>
            <a:off x="1344535" y="3297961"/>
            <a:ext cx="1218603" cy="35580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kern="1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나눔바른고딕" panose="020B0603020101020101" pitchFamily="50" charset="-127"/>
                <a:cs typeface="Times New Roman" panose="02020603050405020304" pitchFamily="18" charset="0"/>
              </a:rPr>
              <a:t>2. </a:t>
            </a:r>
            <a:r>
              <a:rPr lang="ko-KR" altLang="en-US" sz="1600" kern="1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나눔바른고딕" panose="020B0603020101020101" pitchFamily="50" charset="-127"/>
                <a:cs typeface="Times New Roman" panose="02020603050405020304" pitchFamily="18" charset="0"/>
              </a:rPr>
              <a:t>메뉴 검색</a:t>
            </a:r>
            <a:endParaRPr lang="ko-KR" altLang="ko-KR" sz="1600" kern="100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ea typeface="나눔바른고딕" panose="020B060302010102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="" xmlns:a16="http://schemas.microsoft.com/office/drawing/2014/main" id="{8C8293AB-C05B-4CEE-A26A-932A24EE7EC1}"/>
              </a:ext>
            </a:extLst>
          </p:cNvPr>
          <p:cNvSpPr/>
          <p:nvPr/>
        </p:nvSpPr>
        <p:spPr>
          <a:xfrm>
            <a:off x="1344535" y="4228206"/>
            <a:ext cx="1218603" cy="35580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kern="1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나눔바른고딕" panose="020B0603020101020101" pitchFamily="50" charset="-127"/>
                <a:cs typeface="Times New Roman" panose="02020603050405020304" pitchFamily="18" charset="0"/>
              </a:rPr>
              <a:t>3. </a:t>
            </a:r>
            <a:r>
              <a:rPr lang="ko-KR" altLang="en-US" sz="1600" kern="1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나눔바른고딕" panose="020B0603020101020101" pitchFamily="50" charset="-127"/>
                <a:cs typeface="Times New Roman" panose="02020603050405020304" pitchFamily="18" charset="0"/>
              </a:rPr>
              <a:t>주변 매장</a:t>
            </a:r>
            <a:endParaRPr lang="ko-KR" altLang="ko-KR" sz="1600" kern="100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ea typeface="나눔바른고딕" panose="020B060302010102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="" xmlns:a16="http://schemas.microsoft.com/office/drawing/2014/main" id="{5326B083-533F-4A16-A501-613255F432A7}"/>
              </a:ext>
            </a:extLst>
          </p:cNvPr>
          <p:cNvSpPr/>
          <p:nvPr/>
        </p:nvSpPr>
        <p:spPr>
          <a:xfrm>
            <a:off x="1344536" y="5139924"/>
            <a:ext cx="1218603" cy="35580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kern="1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나눔바른고딕" panose="020B0603020101020101" pitchFamily="50" charset="-127"/>
                <a:cs typeface="Times New Roman" panose="02020603050405020304" pitchFamily="18" charset="0"/>
              </a:rPr>
              <a:t>4. </a:t>
            </a:r>
            <a:r>
              <a:rPr lang="ko-KR" altLang="en-US" sz="1600" kern="1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나눔바른고딕" panose="020B0603020101020101" pitchFamily="50" charset="-127"/>
                <a:cs typeface="Times New Roman" panose="02020603050405020304" pitchFamily="18" charset="0"/>
              </a:rPr>
              <a:t>즐겨 찾기</a:t>
            </a:r>
            <a:endParaRPr lang="ko-KR" altLang="ko-KR" sz="1600" kern="100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cs typeface="Times New Roman" panose="02020603050405020304" pitchFamily="18" charset="0"/>
            </a:endParaRPr>
          </a:p>
        </p:txBody>
      </p:sp>
      <p:grpSp>
        <p:nvGrpSpPr>
          <p:cNvPr id="44" name="그룹 43">
            <a:extLst>
              <a:ext uri="{FF2B5EF4-FFF2-40B4-BE49-F238E27FC236}">
                <a16:creationId xmlns="" xmlns:a16="http://schemas.microsoft.com/office/drawing/2014/main" id="{D937E03F-BD2B-497D-AEDB-7628FD477D9A}"/>
              </a:ext>
            </a:extLst>
          </p:cNvPr>
          <p:cNvGrpSpPr/>
          <p:nvPr/>
        </p:nvGrpSpPr>
        <p:grpSpPr>
          <a:xfrm>
            <a:off x="3342245" y="1563293"/>
            <a:ext cx="2624804" cy="4714407"/>
            <a:chOff x="1254328" y="1674641"/>
            <a:chExt cx="2340260" cy="4050564"/>
          </a:xfrm>
          <a:effectLst>
            <a:glow rad="38100">
              <a:schemeClr val="accent1">
                <a:alpha val="40000"/>
              </a:schemeClr>
            </a:glow>
          </a:effectLst>
        </p:grpSpPr>
        <p:sp>
          <p:nvSpPr>
            <p:cNvPr id="45" name="모서리가 둥근 직사각형 50">
              <a:extLst>
                <a:ext uri="{FF2B5EF4-FFF2-40B4-BE49-F238E27FC236}">
                  <a16:creationId xmlns="" xmlns:a16="http://schemas.microsoft.com/office/drawing/2014/main" id="{8C8D791A-2200-4777-A1D1-65F8C70EF180}"/>
                </a:ext>
              </a:extLst>
            </p:cNvPr>
            <p:cNvSpPr/>
            <p:nvPr/>
          </p:nvSpPr>
          <p:spPr>
            <a:xfrm>
              <a:off x="1254328" y="1674641"/>
              <a:ext cx="2340260" cy="405056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3302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46" name="Picture 2" descr="C:\Users\Jaewon\Desktop\양진이\dd\Screenshot_20180319-193128.png">
              <a:extLst>
                <a:ext uri="{FF2B5EF4-FFF2-40B4-BE49-F238E27FC236}">
                  <a16:creationId xmlns="" xmlns:a16="http://schemas.microsoft.com/office/drawing/2014/main" id="{0B0B0612-B9B6-41CF-9F14-AACBE6F2525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33843" y="2020974"/>
              <a:ext cx="1987946" cy="3333248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254156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/>
          <p:cNvGrpSpPr/>
          <p:nvPr/>
        </p:nvGrpSpPr>
        <p:grpSpPr>
          <a:xfrm>
            <a:off x="402512" y="265728"/>
            <a:ext cx="3449408" cy="581144"/>
            <a:chOff x="402512" y="260648"/>
            <a:chExt cx="3449408" cy="648072"/>
          </a:xfrm>
          <a:solidFill>
            <a:srgbClr val="E6FAB4"/>
          </a:solidFill>
        </p:grpSpPr>
        <p:sp>
          <p:nvSpPr>
            <p:cNvPr id="4" name="직사각형 3"/>
            <p:cNvSpPr/>
            <p:nvPr/>
          </p:nvSpPr>
          <p:spPr>
            <a:xfrm>
              <a:off x="402512" y="260648"/>
              <a:ext cx="2801335" cy="64807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직각 삼각형 4"/>
            <p:cNvSpPr/>
            <p:nvPr/>
          </p:nvSpPr>
          <p:spPr>
            <a:xfrm>
              <a:off x="3203848" y="260648"/>
              <a:ext cx="648072" cy="648072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직사각형 8"/>
          <p:cNvSpPr/>
          <p:nvPr/>
        </p:nvSpPr>
        <p:spPr>
          <a:xfrm>
            <a:off x="4103410" y="270808"/>
            <a:ext cx="3996982" cy="576064"/>
          </a:xfrm>
          <a:prstGeom prst="rect">
            <a:avLst/>
          </a:prstGeom>
          <a:solidFill>
            <a:srgbClr val="68A2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각 삼각형 9"/>
          <p:cNvSpPr/>
          <p:nvPr/>
        </p:nvSpPr>
        <p:spPr>
          <a:xfrm rot="10800000">
            <a:off x="3455337" y="270808"/>
            <a:ext cx="648072" cy="576064"/>
          </a:xfrm>
          <a:prstGeom prst="rtTriangle">
            <a:avLst/>
          </a:prstGeom>
          <a:solidFill>
            <a:srgbClr val="68A2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그룹 10"/>
          <p:cNvGrpSpPr/>
          <p:nvPr/>
        </p:nvGrpSpPr>
        <p:grpSpPr>
          <a:xfrm>
            <a:off x="8198407" y="270808"/>
            <a:ext cx="618559" cy="725873"/>
            <a:chOff x="8198407" y="270808"/>
            <a:chExt cx="618559" cy="725873"/>
          </a:xfrm>
        </p:grpSpPr>
        <p:sp>
          <p:nvSpPr>
            <p:cNvPr id="18" name="직사각형 17"/>
            <p:cNvSpPr/>
            <p:nvPr/>
          </p:nvSpPr>
          <p:spPr>
            <a:xfrm>
              <a:off x="8198407" y="924673"/>
              <a:ext cx="576064" cy="72008"/>
            </a:xfrm>
            <a:prstGeom prst="rect">
              <a:avLst/>
            </a:prstGeom>
            <a:solidFill>
              <a:srgbClr val="81C3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한쪽 모서리가 잘린 사각형 28"/>
            <p:cNvSpPr/>
            <p:nvPr/>
          </p:nvSpPr>
          <p:spPr>
            <a:xfrm rot="5400000">
              <a:off x="8198407" y="270808"/>
              <a:ext cx="576064" cy="576064"/>
            </a:xfrm>
            <a:prstGeom prst="snip1Rect">
              <a:avLst>
                <a:gd name="adj" fmla="val 28517"/>
              </a:avLst>
            </a:prstGeom>
            <a:solidFill>
              <a:srgbClr val="81C3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8226163" y="270808"/>
              <a:ext cx="59080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 smtClean="0">
                  <a:solidFill>
                    <a:schemeClr val="bg1"/>
                  </a:solidFill>
                  <a:latin typeface="Chaparral Pro Light" pitchFamily="18" charset="0"/>
                </a:rPr>
                <a:t>Take,</a:t>
              </a:r>
            </a:p>
            <a:p>
              <a:pPr algn="ctr"/>
              <a:r>
                <a:rPr lang="en-US" altLang="ko-KR" sz="1600" dirty="0" smtClean="0">
                  <a:solidFill>
                    <a:schemeClr val="bg1"/>
                  </a:solidFill>
                  <a:latin typeface="Chaparral Pro Light" pitchFamily="18" charset="0"/>
                </a:rPr>
                <a:t>Eat</a:t>
              </a:r>
              <a:endParaRPr lang="ko-KR" altLang="en-US" sz="1600" dirty="0">
                <a:solidFill>
                  <a:schemeClr val="bg1"/>
                </a:solidFill>
                <a:latin typeface="Chaparral Pro Light" pitchFamily="18" charset="0"/>
              </a:endParaRPr>
            </a:p>
          </p:txBody>
        </p:sp>
        <p:sp>
          <p:nvSpPr>
            <p:cNvPr id="36" name="직각 삼각형 35"/>
            <p:cNvSpPr/>
            <p:nvPr/>
          </p:nvSpPr>
          <p:spPr>
            <a:xfrm rot="5400000">
              <a:off x="8608888" y="680758"/>
              <a:ext cx="157490" cy="173677"/>
            </a:xfrm>
            <a:prstGeom prst="rtTriangle">
              <a:avLst/>
            </a:prstGeom>
            <a:solidFill>
              <a:srgbClr val="6D79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4355976" y="348912"/>
            <a:ext cx="35517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latin typeface="a흑진주M" pitchFamily="18" charset="-127"/>
                <a:ea typeface="a흑진주M" pitchFamily="18" charset="-127"/>
              </a:rPr>
              <a:t>02</a:t>
            </a:r>
            <a:r>
              <a:rPr lang="en-US" altLang="ko-KR" dirty="0" smtClean="0">
                <a:solidFill>
                  <a:schemeClr val="bg1"/>
                </a:solidFill>
                <a:latin typeface="a흑진주M" pitchFamily="18" charset="-127"/>
                <a:ea typeface="a흑진주M" pitchFamily="18" charset="-127"/>
              </a:rPr>
              <a:t>. </a:t>
            </a:r>
            <a:r>
              <a:rPr lang="ko-KR" altLang="en-US" dirty="0" smtClean="0">
                <a:solidFill>
                  <a:schemeClr val="bg1"/>
                </a:solidFill>
                <a:latin typeface="a흑진주M" pitchFamily="18" charset="-127"/>
                <a:ea typeface="a흑진주M" pitchFamily="18" charset="-127"/>
              </a:rPr>
              <a:t>어플리케이션 소개</a:t>
            </a:r>
            <a:r>
              <a:rPr lang="en-US" altLang="ko-KR" dirty="0" smtClean="0">
                <a:solidFill>
                  <a:schemeClr val="bg1"/>
                </a:solidFill>
                <a:latin typeface="a흑진주L" pitchFamily="18" charset="-127"/>
                <a:ea typeface="a흑진주L" pitchFamily="18" charset="-127"/>
              </a:rPr>
              <a:t>_ </a:t>
            </a:r>
            <a:r>
              <a:rPr lang="ko-KR" altLang="en-US" sz="1600" dirty="0" smtClean="0">
                <a:solidFill>
                  <a:schemeClr val="bg1"/>
                </a:solidFill>
                <a:latin typeface="a흑진주L" pitchFamily="18" charset="-127"/>
                <a:ea typeface="a흑진주L" pitchFamily="18" charset="-127"/>
              </a:rPr>
              <a:t>매장검</a:t>
            </a:r>
            <a:r>
              <a:rPr lang="ko-KR" altLang="en-US" sz="1600" dirty="0">
                <a:solidFill>
                  <a:schemeClr val="bg1"/>
                </a:solidFill>
                <a:latin typeface="a흑진주L" pitchFamily="18" charset="-127"/>
                <a:ea typeface="a흑진주L" pitchFamily="18" charset="-127"/>
              </a:rPr>
              <a:t>색</a:t>
            </a:r>
            <a:endParaRPr lang="en-US" altLang="ko-KR" sz="1600" dirty="0" smtClean="0">
              <a:solidFill>
                <a:schemeClr val="bg1"/>
              </a:solidFill>
              <a:latin typeface="a흑진주L" pitchFamily="18" charset="-127"/>
              <a:ea typeface="a흑진주L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542389" y="2373073"/>
            <a:ext cx="7328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solidFill>
                  <a:schemeClr val="bg1"/>
                </a:solidFill>
                <a:latin typeface="Chaparral Pro Light" pitchFamily="18" charset="0"/>
                <a:ea typeface="나눔바른고딕" pitchFamily="50" charset="-127"/>
              </a:rPr>
              <a:t>소비자</a:t>
            </a:r>
            <a:endParaRPr lang="ko-KR" altLang="en-US" sz="1600" dirty="0">
              <a:solidFill>
                <a:schemeClr val="bg1"/>
              </a:solidFill>
              <a:latin typeface="Chaparral Pro Light" pitchFamily="18" charset="0"/>
              <a:ea typeface="나눔바른고딕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87624" y="6021288"/>
            <a:ext cx="1056700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  <a:latin typeface="나눔바른고딕 Light" pitchFamily="50" charset="-127"/>
                <a:ea typeface="나눔바른고딕 Light" pitchFamily="50" charset="-127"/>
              </a:rPr>
              <a:t>매장 선택</a:t>
            </a:r>
            <a:endParaRPr lang="ko-KR" altLang="en-US" dirty="0">
              <a:solidFill>
                <a:schemeClr val="bg1"/>
              </a:solidFill>
              <a:latin typeface="나눔바른고딕 Light" pitchFamily="50" charset="-127"/>
              <a:ea typeface="나눔바른고딕 Light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825012" y="6021288"/>
            <a:ext cx="1467068" cy="36933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  <a:latin typeface="나눔바른고딕 Light" pitchFamily="50" charset="-127"/>
                <a:ea typeface="나눔바른고딕 Light" pitchFamily="50" charset="-127"/>
              </a:rPr>
              <a:t>매장 상세보기</a:t>
            </a:r>
            <a:endParaRPr lang="ko-KR" altLang="en-US" dirty="0">
              <a:solidFill>
                <a:schemeClr val="bg1"/>
              </a:solidFill>
              <a:latin typeface="나눔바른고딕 Light" pitchFamily="50" charset="-127"/>
              <a:ea typeface="나눔바른고딕 Light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579988" y="6021288"/>
            <a:ext cx="1877437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  <a:latin typeface="나눔바른고딕 Light" pitchFamily="50" charset="-127"/>
                <a:ea typeface="나눔바른고딕 Light" pitchFamily="50" charset="-127"/>
              </a:rPr>
              <a:t>매장메뉴 모</a:t>
            </a:r>
            <a:r>
              <a:rPr lang="ko-KR" altLang="en-US" dirty="0">
                <a:solidFill>
                  <a:schemeClr val="bg1"/>
                </a:solidFill>
                <a:latin typeface="나눔바른고딕 Light" pitchFamily="50" charset="-127"/>
                <a:ea typeface="나눔바른고딕 Light" pitchFamily="50" charset="-127"/>
              </a:rPr>
              <a:t>아</a:t>
            </a:r>
            <a:r>
              <a:rPr lang="ko-KR" altLang="en-US" dirty="0" smtClean="0">
                <a:solidFill>
                  <a:schemeClr val="bg1"/>
                </a:solidFill>
                <a:latin typeface="나눔바른고딕 Light" pitchFamily="50" charset="-127"/>
                <a:ea typeface="나눔바른고딕 Light" pitchFamily="50" charset="-127"/>
              </a:rPr>
              <a:t>보기</a:t>
            </a:r>
            <a:endParaRPr lang="ko-KR" altLang="en-US" dirty="0">
              <a:solidFill>
                <a:schemeClr val="bg1"/>
              </a:solidFill>
              <a:latin typeface="나눔바른고딕 Light" pitchFamily="50" charset="-127"/>
              <a:ea typeface="나눔바른고딕 Light" pitchFamily="50" charset="-127"/>
            </a:endParaRPr>
          </a:p>
        </p:txBody>
      </p:sp>
      <p:pic>
        <p:nvPicPr>
          <p:cNvPr id="2" name="Picture 2" descr="C:\Users\Jaewon\Desktop\양진이\dd\Screenshot_20180319-193128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881" y="1083305"/>
            <a:ext cx="2624697" cy="466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Jaewon\Desktop\양진이\dd\Screenshot_20180319-193207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1101523"/>
            <a:ext cx="2624696" cy="466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:\Users\Jaewon\Desktop\양진이\dd\Screenshot_20180319-19570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2668" y="1086603"/>
            <a:ext cx="2624697" cy="466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그룹 21"/>
          <p:cNvGrpSpPr/>
          <p:nvPr/>
        </p:nvGrpSpPr>
        <p:grpSpPr>
          <a:xfrm>
            <a:off x="644691" y="2529438"/>
            <a:ext cx="438739" cy="377159"/>
            <a:chOff x="1242781" y="588598"/>
            <a:chExt cx="438739" cy="377159"/>
          </a:xfrm>
        </p:grpSpPr>
        <p:cxnSp>
          <p:nvCxnSpPr>
            <p:cNvPr id="15" name="직선 연결선 14"/>
            <p:cNvCxnSpPr/>
            <p:nvPr/>
          </p:nvCxnSpPr>
          <p:spPr>
            <a:xfrm>
              <a:off x="1242781" y="772097"/>
              <a:ext cx="173434" cy="184406"/>
            </a:xfrm>
            <a:prstGeom prst="line">
              <a:avLst/>
            </a:prstGeom>
            <a:ln w="762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/>
            <p:cNvCxnSpPr/>
            <p:nvPr/>
          </p:nvCxnSpPr>
          <p:spPr>
            <a:xfrm flipV="1">
              <a:off x="1377139" y="588598"/>
              <a:ext cx="304381" cy="377159"/>
            </a:xfrm>
            <a:prstGeom prst="line">
              <a:avLst/>
            </a:prstGeom>
            <a:ln w="762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그룹 43"/>
          <p:cNvGrpSpPr/>
          <p:nvPr/>
        </p:nvGrpSpPr>
        <p:grpSpPr>
          <a:xfrm>
            <a:off x="4368834" y="5157192"/>
            <a:ext cx="438739" cy="377159"/>
            <a:chOff x="1242781" y="588598"/>
            <a:chExt cx="438739" cy="377159"/>
          </a:xfrm>
        </p:grpSpPr>
        <p:cxnSp>
          <p:nvCxnSpPr>
            <p:cNvPr id="45" name="직선 연결선 44"/>
            <p:cNvCxnSpPr/>
            <p:nvPr/>
          </p:nvCxnSpPr>
          <p:spPr>
            <a:xfrm>
              <a:off x="1242781" y="772097"/>
              <a:ext cx="173434" cy="184406"/>
            </a:xfrm>
            <a:prstGeom prst="line">
              <a:avLst/>
            </a:prstGeom>
            <a:ln w="762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/>
            <p:cNvCxnSpPr/>
            <p:nvPr/>
          </p:nvCxnSpPr>
          <p:spPr>
            <a:xfrm flipV="1">
              <a:off x="1377139" y="588598"/>
              <a:ext cx="304381" cy="377159"/>
            </a:xfrm>
            <a:prstGeom prst="line">
              <a:avLst/>
            </a:prstGeom>
            <a:ln w="762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그룹 12"/>
          <p:cNvGrpSpPr/>
          <p:nvPr/>
        </p:nvGrpSpPr>
        <p:grpSpPr>
          <a:xfrm>
            <a:off x="-7832" y="-12895"/>
            <a:ext cx="9184745" cy="6858000"/>
            <a:chOff x="-30106" y="-14808"/>
            <a:chExt cx="9184745" cy="6858000"/>
          </a:xfrm>
        </p:grpSpPr>
        <p:grpSp>
          <p:nvGrpSpPr>
            <p:cNvPr id="3" name="그룹 2"/>
            <p:cNvGrpSpPr/>
            <p:nvPr/>
          </p:nvGrpSpPr>
          <p:grpSpPr>
            <a:xfrm>
              <a:off x="-30106" y="-14808"/>
              <a:ext cx="9184745" cy="6858000"/>
              <a:chOff x="-30106" y="-14808"/>
              <a:chExt cx="9184745" cy="6858000"/>
            </a:xfrm>
          </p:grpSpPr>
          <p:sp>
            <p:nvSpPr>
              <p:cNvPr id="32" name="직사각형 31"/>
              <p:cNvSpPr/>
              <p:nvPr/>
            </p:nvSpPr>
            <p:spPr>
              <a:xfrm>
                <a:off x="-27079" y="-14808"/>
                <a:ext cx="9144000" cy="6858000"/>
              </a:xfrm>
              <a:prstGeom prst="rect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33" name="그룹 32"/>
              <p:cNvGrpSpPr/>
              <p:nvPr/>
            </p:nvGrpSpPr>
            <p:grpSpPr>
              <a:xfrm>
                <a:off x="-30106" y="1781169"/>
                <a:ext cx="9184745" cy="2799960"/>
                <a:chOff x="-20373" y="981238"/>
                <a:chExt cx="9184745" cy="4906169"/>
              </a:xfrm>
            </p:grpSpPr>
            <p:sp>
              <p:nvSpPr>
                <p:cNvPr id="34" name="직사각형 33"/>
                <p:cNvSpPr/>
                <p:nvPr/>
              </p:nvSpPr>
              <p:spPr>
                <a:xfrm>
                  <a:off x="-20373" y="981238"/>
                  <a:ext cx="9184745" cy="4906169"/>
                </a:xfrm>
                <a:prstGeom prst="rect">
                  <a:avLst/>
                </a:prstGeom>
                <a:solidFill>
                  <a:srgbClr val="AED581">
                    <a:alpha val="97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grpSp>
              <p:nvGrpSpPr>
                <p:cNvPr id="38" name="그룹 37"/>
                <p:cNvGrpSpPr/>
                <p:nvPr/>
              </p:nvGrpSpPr>
              <p:grpSpPr>
                <a:xfrm>
                  <a:off x="2044959" y="1592593"/>
                  <a:ext cx="791073" cy="3811464"/>
                  <a:chOff x="1979712" y="1340768"/>
                  <a:chExt cx="864096" cy="4404234"/>
                </a:xfrm>
              </p:grpSpPr>
              <p:sp>
                <p:nvSpPr>
                  <p:cNvPr id="41" name="모서리가 둥근 직사각형 40"/>
                  <p:cNvSpPr/>
                  <p:nvPr/>
                </p:nvSpPr>
                <p:spPr>
                  <a:xfrm>
                    <a:off x="1979712" y="1340768"/>
                    <a:ext cx="864096" cy="144016"/>
                  </a:xfrm>
                  <a:prstGeom prst="roundRect">
                    <a:avLst/>
                  </a:prstGeom>
                  <a:solidFill>
                    <a:schemeClr val="accent1">
                      <a:alpha val="29000"/>
                    </a:schemeClr>
                  </a:solidFill>
                  <a:ln>
                    <a:noFill/>
                  </a:ln>
                  <a:effectLst>
                    <a:innerShdw blurRad="114300">
                      <a:prstClr val="black">
                        <a:alpha val="19000"/>
                      </a:prstClr>
                    </a:inn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2" name="모서리가 둥근 직사각형 41"/>
                  <p:cNvSpPr/>
                  <p:nvPr/>
                </p:nvSpPr>
                <p:spPr>
                  <a:xfrm>
                    <a:off x="2011964" y="5489547"/>
                    <a:ext cx="792089" cy="255455"/>
                  </a:xfrm>
                  <a:prstGeom prst="roundRect">
                    <a:avLst/>
                  </a:prstGeom>
                  <a:solidFill>
                    <a:schemeClr val="accent1">
                      <a:alpha val="23000"/>
                    </a:schemeClr>
                  </a:solidFill>
                  <a:ln>
                    <a:noFill/>
                  </a:ln>
                  <a:effectLst>
                    <a:innerShdw blurRad="114300">
                      <a:prstClr val="black">
                        <a:alpha val="23000"/>
                      </a:prstClr>
                    </a:inn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</p:grpSp>
        <p:grpSp>
          <p:nvGrpSpPr>
            <p:cNvPr id="47" name="그룹 46"/>
            <p:cNvGrpSpPr/>
            <p:nvPr/>
          </p:nvGrpSpPr>
          <p:grpSpPr>
            <a:xfrm>
              <a:off x="1200482" y="1781169"/>
              <a:ext cx="3168352" cy="2356627"/>
              <a:chOff x="848205" y="2204864"/>
              <a:chExt cx="3168352" cy="2592291"/>
            </a:xfrm>
            <a:effectLst/>
          </p:grpSpPr>
          <p:grpSp>
            <p:nvGrpSpPr>
              <p:cNvPr id="48" name="그룹 47"/>
              <p:cNvGrpSpPr/>
              <p:nvPr/>
            </p:nvGrpSpPr>
            <p:grpSpPr>
              <a:xfrm>
                <a:off x="848205" y="2204867"/>
                <a:ext cx="3168352" cy="2592288"/>
                <a:chOff x="1331640" y="1988840"/>
                <a:chExt cx="2376264" cy="1728192"/>
              </a:xfrm>
            </p:grpSpPr>
            <p:sp>
              <p:nvSpPr>
                <p:cNvPr id="50" name="모서리가 둥근 직사각형 20"/>
                <p:cNvSpPr/>
                <p:nvPr/>
              </p:nvSpPr>
              <p:spPr>
                <a:xfrm>
                  <a:off x="1331640" y="1988840"/>
                  <a:ext cx="2376264" cy="17281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6264" h="1728192">
                      <a:moveTo>
                        <a:pt x="0" y="0"/>
                      </a:moveTo>
                      <a:lnTo>
                        <a:pt x="2376264" y="0"/>
                      </a:lnTo>
                      <a:lnTo>
                        <a:pt x="2376264" y="1332140"/>
                      </a:lnTo>
                      <a:cubicBezTo>
                        <a:pt x="2376264" y="1550873"/>
                        <a:pt x="2198945" y="1728192"/>
                        <a:pt x="1980212" y="1728192"/>
                      </a:cubicBezTo>
                      <a:lnTo>
                        <a:pt x="396052" y="1728192"/>
                      </a:lnTo>
                      <a:cubicBezTo>
                        <a:pt x="177319" y="1728192"/>
                        <a:pt x="0" y="1550873"/>
                        <a:pt x="0" y="133214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1" name="모서리가 둥근 직사각형 50"/>
                <p:cNvSpPr/>
                <p:nvPr/>
              </p:nvSpPr>
              <p:spPr>
                <a:xfrm>
                  <a:off x="2157196" y="3284984"/>
                  <a:ext cx="725152" cy="221073"/>
                </a:xfrm>
                <a:prstGeom prst="roundRect">
                  <a:avLst/>
                </a:prstGeom>
                <a:solidFill>
                  <a:schemeClr val="accent1">
                    <a:alpha val="23000"/>
                  </a:schemeClr>
                </a:solidFill>
                <a:ln>
                  <a:noFill/>
                </a:ln>
                <a:effectLst>
                  <a:innerShdw blurRad="114300">
                    <a:prstClr val="black">
                      <a:alpha val="23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pic>
            <p:nvPicPr>
              <p:cNvPr id="49" name="Picture 2" descr="C:\Users\Jaewon\Desktop\사본 -Screenshot_20180319-193137.png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69866" y="2204864"/>
                <a:ext cx="2725030" cy="1656184"/>
              </a:xfrm>
              <a:prstGeom prst="rect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52" name="그룹 51"/>
            <p:cNvGrpSpPr/>
            <p:nvPr/>
          </p:nvGrpSpPr>
          <p:grpSpPr>
            <a:xfrm>
              <a:off x="1533859" y="2564904"/>
              <a:ext cx="438739" cy="377159"/>
              <a:chOff x="1242781" y="588598"/>
              <a:chExt cx="438739" cy="377159"/>
            </a:xfrm>
          </p:grpSpPr>
          <p:cxnSp>
            <p:nvCxnSpPr>
              <p:cNvPr id="53" name="직선 연결선 52"/>
              <p:cNvCxnSpPr/>
              <p:nvPr/>
            </p:nvCxnSpPr>
            <p:spPr>
              <a:xfrm>
                <a:off x="1242781" y="772097"/>
                <a:ext cx="173434" cy="184406"/>
              </a:xfrm>
              <a:prstGeom prst="line">
                <a:avLst/>
              </a:prstGeom>
              <a:ln w="762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직선 연결선 53"/>
              <p:cNvCxnSpPr/>
              <p:nvPr/>
            </p:nvCxnSpPr>
            <p:spPr>
              <a:xfrm flipV="1">
                <a:off x="1377139" y="588598"/>
                <a:ext cx="304381" cy="377159"/>
              </a:xfrm>
              <a:prstGeom prst="line">
                <a:avLst/>
              </a:prstGeom>
              <a:ln w="762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5" name="TextBox 54"/>
            <p:cNvSpPr txBox="1"/>
            <p:nvPr/>
          </p:nvSpPr>
          <p:spPr>
            <a:xfrm>
              <a:off x="5078223" y="2657928"/>
              <a:ext cx="204735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dirty="0" smtClean="0">
                  <a:solidFill>
                    <a:schemeClr val="bg1"/>
                  </a:solidFill>
                  <a:effectLst>
                    <a:glow rad="2286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1훈화양연화 R" pitchFamily="18" charset="-127"/>
                  <a:ea typeface="1훈화양연화 R" pitchFamily="18" charset="-127"/>
                </a:rPr>
                <a:t>1. </a:t>
              </a:r>
              <a:r>
                <a:rPr lang="ko-KR" altLang="en-US" sz="3200" dirty="0" smtClean="0">
                  <a:solidFill>
                    <a:schemeClr val="bg1"/>
                  </a:solidFill>
                  <a:effectLst>
                    <a:glow rad="2286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1훈화양연화 R" pitchFamily="18" charset="-127"/>
                  <a:ea typeface="1훈화양연화 R" pitchFamily="18" charset="-127"/>
                </a:rPr>
                <a:t>매장검색</a:t>
              </a:r>
              <a:endParaRPr lang="ko-KR" altLang="en-US" sz="3200" dirty="0">
                <a:solidFill>
                  <a:schemeClr val="bg1"/>
                </a:solidFill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  <a:latin typeface="1훈화양연화 R" pitchFamily="18" charset="-127"/>
                <a:ea typeface="1훈화양연화 R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8833998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/>
          <p:cNvGrpSpPr/>
          <p:nvPr/>
        </p:nvGrpSpPr>
        <p:grpSpPr>
          <a:xfrm>
            <a:off x="402512" y="265728"/>
            <a:ext cx="3449408" cy="581144"/>
            <a:chOff x="402512" y="260648"/>
            <a:chExt cx="3449408" cy="648072"/>
          </a:xfrm>
        </p:grpSpPr>
        <p:sp>
          <p:nvSpPr>
            <p:cNvPr id="4" name="직사각형 3"/>
            <p:cNvSpPr/>
            <p:nvPr/>
          </p:nvSpPr>
          <p:spPr>
            <a:xfrm>
              <a:off x="402512" y="260648"/>
              <a:ext cx="2801335" cy="648072"/>
            </a:xfrm>
            <a:prstGeom prst="rect">
              <a:avLst/>
            </a:prstGeom>
            <a:solidFill>
              <a:srgbClr val="E6FA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각 삼각형 4"/>
            <p:cNvSpPr/>
            <p:nvPr/>
          </p:nvSpPr>
          <p:spPr>
            <a:xfrm>
              <a:off x="3203848" y="260648"/>
              <a:ext cx="648072" cy="648072"/>
            </a:xfrm>
            <a:prstGeom prst="rtTriangle">
              <a:avLst/>
            </a:prstGeom>
            <a:solidFill>
              <a:srgbClr val="E6FA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직사각형 8"/>
          <p:cNvSpPr/>
          <p:nvPr/>
        </p:nvSpPr>
        <p:spPr>
          <a:xfrm>
            <a:off x="4103410" y="270808"/>
            <a:ext cx="3996982" cy="576064"/>
          </a:xfrm>
          <a:prstGeom prst="rect">
            <a:avLst/>
          </a:prstGeom>
          <a:solidFill>
            <a:srgbClr val="68A2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각 삼각형 9"/>
          <p:cNvSpPr/>
          <p:nvPr/>
        </p:nvSpPr>
        <p:spPr>
          <a:xfrm rot="10800000">
            <a:off x="3455337" y="270808"/>
            <a:ext cx="648072" cy="576064"/>
          </a:xfrm>
          <a:prstGeom prst="rtTriangle">
            <a:avLst/>
          </a:prstGeom>
          <a:solidFill>
            <a:srgbClr val="68A2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그룹 10"/>
          <p:cNvGrpSpPr/>
          <p:nvPr/>
        </p:nvGrpSpPr>
        <p:grpSpPr>
          <a:xfrm>
            <a:off x="8198407" y="270808"/>
            <a:ext cx="618559" cy="725873"/>
            <a:chOff x="8198407" y="270808"/>
            <a:chExt cx="618559" cy="725873"/>
          </a:xfrm>
        </p:grpSpPr>
        <p:sp>
          <p:nvSpPr>
            <p:cNvPr id="18" name="직사각형 17"/>
            <p:cNvSpPr/>
            <p:nvPr/>
          </p:nvSpPr>
          <p:spPr>
            <a:xfrm>
              <a:off x="8198407" y="924673"/>
              <a:ext cx="576064" cy="72008"/>
            </a:xfrm>
            <a:prstGeom prst="rect">
              <a:avLst/>
            </a:prstGeom>
            <a:solidFill>
              <a:srgbClr val="81C3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한쪽 모서리가 잘린 사각형 28"/>
            <p:cNvSpPr/>
            <p:nvPr/>
          </p:nvSpPr>
          <p:spPr>
            <a:xfrm rot="5400000">
              <a:off x="8198407" y="270808"/>
              <a:ext cx="576064" cy="576064"/>
            </a:xfrm>
            <a:prstGeom prst="snip1Rect">
              <a:avLst>
                <a:gd name="adj" fmla="val 28517"/>
              </a:avLst>
            </a:prstGeom>
            <a:solidFill>
              <a:srgbClr val="81C3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8226163" y="270808"/>
              <a:ext cx="59080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 smtClean="0">
                  <a:solidFill>
                    <a:schemeClr val="bg1"/>
                  </a:solidFill>
                  <a:latin typeface="Chaparral Pro Light" pitchFamily="18" charset="0"/>
                </a:rPr>
                <a:t>Take,</a:t>
              </a:r>
            </a:p>
            <a:p>
              <a:pPr algn="ctr"/>
              <a:r>
                <a:rPr lang="en-US" altLang="ko-KR" sz="1600" dirty="0" smtClean="0">
                  <a:solidFill>
                    <a:schemeClr val="bg1"/>
                  </a:solidFill>
                  <a:latin typeface="Chaparral Pro Light" pitchFamily="18" charset="0"/>
                </a:rPr>
                <a:t>Eat</a:t>
              </a:r>
              <a:endParaRPr lang="ko-KR" altLang="en-US" sz="1600" dirty="0">
                <a:solidFill>
                  <a:schemeClr val="bg1"/>
                </a:solidFill>
                <a:latin typeface="Chaparral Pro Light" pitchFamily="18" charset="0"/>
              </a:endParaRPr>
            </a:p>
          </p:txBody>
        </p:sp>
        <p:sp>
          <p:nvSpPr>
            <p:cNvPr id="36" name="직각 삼각형 35"/>
            <p:cNvSpPr/>
            <p:nvPr/>
          </p:nvSpPr>
          <p:spPr>
            <a:xfrm rot="5400000">
              <a:off x="8608888" y="680758"/>
              <a:ext cx="157490" cy="173677"/>
            </a:xfrm>
            <a:prstGeom prst="rtTriangle">
              <a:avLst/>
            </a:prstGeom>
            <a:solidFill>
              <a:srgbClr val="6D79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4355976" y="348912"/>
            <a:ext cx="35517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latin typeface="a흑진주M" pitchFamily="18" charset="-127"/>
                <a:ea typeface="a흑진주M" pitchFamily="18" charset="-127"/>
              </a:rPr>
              <a:t>02</a:t>
            </a:r>
            <a:r>
              <a:rPr lang="en-US" altLang="ko-KR" dirty="0" smtClean="0">
                <a:solidFill>
                  <a:schemeClr val="bg1"/>
                </a:solidFill>
                <a:latin typeface="a흑진주M" pitchFamily="18" charset="-127"/>
                <a:ea typeface="a흑진주M" pitchFamily="18" charset="-127"/>
              </a:rPr>
              <a:t>. </a:t>
            </a:r>
            <a:r>
              <a:rPr lang="ko-KR" altLang="en-US" dirty="0" smtClean="0">
                <a:solidFill>
                  <a:schemeClr val="bg1"/>
                </a:solidFill>
                <a:latin typeface="a흑진주M" pitchFamily="18" charset="-127"/>
                <a:ea typeface="a흑진주M" pitchFamily="18" charset="-127"/>
              </a:rPr>
              <a:t>어플리케이션 소개</a:t>
            </a:r>
            <a:r>
              <a:rPr lang="en-US" altLang="ko-KR" dirty="0" smtClean="0">
                <a:solidFill>
                  <a:schemeClr val="bg1"/>
                </a:solidFill>
                <a:latin typeface="a흑진주L" pitchFamily="18" charset="-127"/>
                <a:ea typeface="a흑진주L" pitchFamily="18" charset="-127"/>
              </a:rPr>
              <a:t>_ </a:t>
            </a:r>
            <a:r>
              <a:rPr lang="ko-KR" altLang="en-US" sz="1600" dirty="0" smtClean="0">
                <a:solidFill>
                  <a:schemeClr val="bg1"/>
                </a:solidFill>
                <a:latin typeface="a흑진주L" pitchFamily="18" charset="-127"/>
                <a:ea typeface="a흑진주L" pitchFamily="18" charset="-127"/>
              </a:rPr>
              <a:t>메뉴검</a:t>
            </a:r>
            <a:r>
              <a:rPr lang="ko-KR" altLang="en-US" sz="1600" dirty="0">
                <a:solidFill>
                  <a:schemeClr val="bg1"/>
                </a:solidFill>
                <a:latin typeface="a흑진주L" pitchFamily="18" charset="-127"/>
                <a:ea typeface="a흑진주L" pitchFamily="18" charset="-127"/>
              </a:rPr>
              <a:t>색</a:t>
            </a:r>
            <a:endParaRPr lang="en-US" altLang="ko-KR" sz="1600" dirty="0" smtClean="0">
              <a:solidFill>
                <a:schemeClr val="bg1"/>
              </a:solidFill>
              <a:latin typeface="a흑진주L" pitchFamily="18" charset="-127"/>
              <a:ea typeface="a흑진주L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542389" y="2373073"/>
            <a:ext cx="7328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solidFill>
                  <a:schemeClr val="bg1"/>
                </a:solidFill>
                <a:latin typeface="Chaparral Pro Light" pitchFamily="18" charset="0"/>
                <a:ea typeface="나눔바른고딕" pitchFamily="50" charset="-127"/>
              </a:rPr>
              <a:t>소비자</a:t>
            </a:r>
            <a:endParaRPr lang="ko-KR" altLang="en-US" sz="1600" dirty="0">
              <a:solidFill>
                <a:schemeClr val="bg1"/>
              </a:solidFill>
              <a:latin typeface="Chaparral Pro Light" pitchFamily="18" charset="0"/>
              <a:ea typeface="나눔바른고딕" pitchFamily="50" charset="-127"/>
            </a:endParaRPr>
          </a:p>
        </p:txBody>
      </p:sp>
      <p:pic>
        <p:nvPicPr>
          <p:cNvPr id="5122" name="Picture 2" descr="C:\Users\Jaewon\Desktop\양진이\dd\Screenshot_20180319-19313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512" y="1077451"/>
            <a:ext cx="2623819" cy="4664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Jaewon\Desktop\양진이\dd\Screenshot_20180319-193238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3950" y="1077451"/>
            <a:ext cx="2623819" cy="4664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C:\Users\Jaewon\Desktop\양진이\dd\Screenshot_20180319-19333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7423" y="1077451"/>
            <a:ext cx="2623819" cy="4664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1186071" y="6048715"/>
            <a:ext cx="1056700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  <a:latin typeface="나눔바른고딕 Light" pitchFamily="50" charset="-127"/>
                <a:ea typeface="나눔바른고딕 Light" pitchFamily="50" charset="-127"/>
              </a:rPr>
              <a:t>메뉴 선택</a:t>
            </a:r>
            <a:endParaRPr lang="ko-KR" altLang="en-US" dirty="0">
              <a:solidFill>
                <a:schemeClr val="bg1"/>
              </a:solidFill>
              <a:latin typeface="나눔바른고딕 Light" pitchFamily="50" charset="-127"/>
              <a:ea typeface="나눔바른고딕 Light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828037" y="6048715"/>
            <a:ext cx="1467068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  <a:latin typeface="나눔바른고딕 Light" pitchFamily="50" charset="-127"/>
                <a:ea typeface="나눔바른고딕 Light" pitchFamily="50" charset="-127"/>
              </a:rPr>
              <a:t>메뉴 상세보기</a:t>
            </a:r>
            <a:endParaRPr lang="ko-KR" altLang="en-US" dirty="0">
              <a:solidFill>
                <a:schemeClr val="bg1"/>
              </a:solidFill>
              <a:latin typeface="나눔바른고딕 Light" pitchFamily="50" charset="-127"/>
              <a:ea typeface="나눔바른고딕 Light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603205" y="6048715"/>
            <a:ext cx="1672253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  <a:latin typeface="나눔바른고딕 Light" pitchFamily="50" charset="-127"/>
                <a:ea typeface="나눔바른고딕 Light" pitchFamily="50" charset="-127"/>
              </a:rPr>
              <a:t>장바구니에 추가</a:t>
            </a:r>
            <a:endParaRPr lang="ko-KR" altLang="en-US" dirty="0">
              <a:solidFill>
                <a:schemeClr val="bg1"/>
              </a:solidFill>
              <a:latin typeface="나눔바른고딕 Light" pitchFamily="50" charset="-127"/>
              <a:ea typeface="나눔바른고딕 Light" pitchFamily="50" charset="-127"/>
            </a:endParaRPr>
          </a:p>
        </p:txBody>
      </p:sp>
      <p:grpSp>
        <p:nvGrpSpPr>
          <p:cNvPr id="43" name="그룹 42"/>
          <p:cNvGrpSpPr/>
          <p:nvPr/>
        </p:nvGrpSpPr>
        <p:grpSpPr>
          <a:xfrm>
            <a:off x="1846944" y="3284984"/>
            <a:ext cx="438739" cy="377159"/>
            <a:chOff x="1242781" y="588598"/>
            <a:chExt cx="438739" cy="377159"/>
          </a:xfrm>
        </p:grpSpPr>
        <p:cxnSp>
          <p:nvCxnSpPr>
            <p:cNvPr id="44" name="직선 연결선 43"/>
            <p:cNvCxnSpPr/>
            <p:nvPr/>
          </p:nvCxnSpPr>
          <p:spPr>
            <a:xfrm>
              <a:off x="1242781" y="772097"/>
              <a:ext cx="173434" cy="184406"/>
            </a:xfrm>
            <a:prstGeom prst="line">
              <a:avLst/>
            </a:prstGeom>
            <a:ln w="762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/>
            <p:cNvCxnSpPr/>
            <p:nvPr/>
          </p:nvCxnSpPr>
          <p:spPr>
            <a:xfrm flipV="1">
              <a:off x="1377139" y="588598"/>
              <a:ext cx="304381" cy="377159"/>
            </a:xfrm>
            <a:prstGeom prst="line">
              <a:avLst/>
            </a:prstGeom>
            <a:ln w="762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그룹 25"/>
          <p:cNvGrpSpPr/>
          <p:nvPr/>
        </p:nvGrpSpPr>
        <p:grpSpPr>
          <a:xfrm>
            <a:off x="4355976" y="4365104"/>
            <a:ext cx="438739" cy="377159"/>
            <a:chOff x="1242781" y="588598"/>
            <a:chExt cx="438739" cy="377159"/>
          </a:xfrm>
        </p:grpSpPr>
        <p:cxnSp>
          <p:nvCxnSpPr>
            <p:cNvPr id="28" name="직선 연결선 27"/>
            <p:cNvCxnSpPr/>
            <p:nvPr/>
          </p:nvCxnSpPr>
          <p:spPr>
            <a:xfrm>
              <a:off x="1242781" y="772097"/>
              <a:ext cx="173434" cy="184406"/>
            </a:xfrm>
            <a:prstGeom prst="line">
              <a:avLst/>
            </a:prstGeom>
            <a:ln w="762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/>
            <p:cNvCxnSpPr/>
            <p:nvPr/>
          </p:nvCxnSpPr>
          <p:spPr>
            <a:xfrm flipV="1">
              <a:off x="1377139" y="588598"/>
              <a:ext cx="304381" cy="377159"/>
            </a:xfrm>
            <a:prstGeom prst="line">
              <a:avLst/>
            </a:prstGeom>
            <a:ln w="762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그룹 1"/>
          <p:cNvGrpSpPr/>
          <p:nvPr/>
        </p:nvGrpSpPr>
        <p:grpSpPr>
          <a:xfrm>
            <a:off x="-26514" y="-19266"/>
            <a:ext cx="9184745" cy="6858000"/>
            <a:chOff x="-30106" y="-14808"/>
            <a:chExt cx="9184745" cy="6858000"/>
          </a:xfrm>
        </p:grpSpPr>
        <p:grpSp>
          <p:nvGrpSpPr>
            <p:cNvPr id="62" name="그룹 61"/>
            <p:cNvGrpSpPr/>
            <p:nvPr/>
          </p:nvGrpSpPr>
          <p:grpSpPr>
            <a:xfrm>
              <a:off x="-30106" y="-14808"/>
              <a:ext cx="9184745" cy="6858000"/>
              <a:chOff x="-30106" y="-14808"/>
              <a:chExt cx="9184745" cy="6858000"/>
            </a:xfrm>
          </p:grpSpPr>
          <p:grpSp>
            <p:nvGrpSpPr>
              <p:cNvPr id="63" name="그룹 62"/>
              <p:cNvGrpSpPr/>
              <p:nvPr/>
            </p:nvGrpSpPr>
            <p:grpSpPr>
              <a:xfrm>
                <a:off x="-30106" y="-14808"/>
                <a:ext cx="9184745" cy="6858000"/>
                <a:chOff x="-30106" y="-14808"/>
                <a:chExt cx="9184745" cy="6858000"/>
              </a:xfrm>
            </p:grpSpPr>
            <p:sp>
              <p:nvSpPr>
                <p:cNvPr id="73" name="직사각형 72"/>
                <p:cNvSpPr/>
                <p:nvPr/>
              </p:nvSpPr>
              <p:spPr>
                <a:xfrm>
                  <a:off x="-27079" y="-14808"/>
                  <a:ext cx="9144000" cy="6858000"/>
                </a:xfrm>
                <a:prstGeom prst="rect">
                  <a:avLst/>
                </a:prstGeom>
                <a:solidFill>
                  <a:schemeClr val="bg1"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74" name="그룹 73"/>
                <p:cNvGrpSpPr/>
                <p:nvPr/>
              </p:nvGrpSpPr>
              <p:grpSpPr>
                <a:xfrm>
                  <a:off x="-30106" y="1781169"/>
                  <a:ext cx="9184745" cy="2799960"/>
                  <a:chOff x="-20373" y="981238"/>
                  <a:chExt cx="9184745" cy="4906169"/>
                </a:xfrm>
              </p:grpSpPr>
              <p:sp>
                <p:nvSpPr>
                  <p:cNvPr id="75" name="직사각형 74"/>
                  <p:cNvSpPr/>
                  <p:nvPr/>
                </p:nvSpPr>
                <p:spPr>
                  <a:xfrm>
                    <a:off x="-20373" y="981238"/>
                    <a:ext cx="9184745" cy="4906169"/>
                  </a:xfrm>
                  <a:prstGeom prst="rect">
                    <a:avLst/>
                  </a:prstGeom>
                  <a:solidFill>
                    <a:srgbClr val="AED581">
                      <a:alpha val="97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grpSp>
                <p:nvGrpSpPr>
                  <p:cNvPr id="76" name="그룹 75"/>
                  <p:cNvGrpSpPr/>
                  <p:nvPr/>
                </p:nvGrpSpPr>
                <p:grpSpPr>
                  <a:xfrm>
                    <a:off x="2044959" y="1592593"/>
                    <a:ext cx="791073" cy="3811464"/>
                    <a:chOff x="1979712" y="1340768"/>
                    <a:chExt cx="864096" cy="4404234"/>
                  </a:xfrm>
                </p:grpSpPr>
                <p:sp>
                  <p:nvSpPr>
                    <p:cNvPr id="77" name="모서리가 둥근 직사각형 76"/>
                    <p:cNvSpPr/>
                    <p:nvPr/>
                  </p:nvSpPr>
                  <p:spPr>
                    <a:xfrm>
                      <a:off x="1979712" y="1340768"/>
                      <a:ext cx="864096" cy="144016"/>
                    </a:xfrm>
                    <a:prstGeom prst="roundRect">
                      <a:avLst/>
                    </a:prstGeom>
                    <a:solidFill>
                      <a:schemeClr val="accent1">
                        <a:alpha val="29000"/>
                      </a:schemeClr>
                    </a:solidFill>
                    <a:ln>
                      <a:noFill/>
                    </a:ln>
                    <a:effectLst>
                      <a:innerShdw blurRad="114300">
                        <a:prstClr val="black">
                          <a:alpha val="19000"/>
                        </a:prstClr>
                      </a:inn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78" name="모서리가 둥근 직사각형 77"/>
                    <p:cNvSpPr/>
                    <p:nvPr/>
                  </p:nvSpPr>
                  <p:spPr>
                    <a:xfrm>
                      <a:off x="2011964" y="5489547"/>
                      <a:ext cx="792089" cy="255455"/>
                    </a:xfrm>
                    <a:prstGeom prst="roundRect">
                      <a:avLst/>
                    </a:prstGeom>
                    <a:solidFill>
                      <a:schemeClr val="accent1">
                        <a:alpha val="23000"/>
                      </a:schemeClr>
                    </a:solidFill>
                    <a:ln>
                      <a:noFill/>
                    </a:ln>
                    <a:effectLst>
                      <a:innerShdw blurRad="114300">
                        <a:prstClr val="black">
                          <a:alpha val="23000"/>
                        </a:prstClr>
                      </a:inn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</p:grpSp>
          </p:grpSp>
          <p:grpSp>
            <p:nvGrpSpPr>
              <p:cNvPr id="64" name="그룹 63"/>
              <p:cNvGrpSpPr/>
              <p:nvPr/>
            </p:nvGrpSpPr>
            <p:grpSpPr>
              <a:xfrm>
                <a:off x="1200482" y="1781169"/>
                <a:ext cx="3168352" cy="2356627"/>
                <a:chOff x="848205" y="2204864"/>
                <a:chExt cx="3168352" cy="2592291"/>
              </a:xfrm>
              <a:effectLst/>
            </p:grpSpPr>
            <p:grpSp>
              <p:nvGrpSpPr>
                <p:cNvPr id="69" name="그룹 68"/>
                <p:cNvGrpSpPr/>
                <p:nvPr/>
              </p:nvGrpSpPr>
              <p:grpSpPr>
                <a:xfrm>
                  <a:off x="848205" y="2204867"/>
                  <a:ext cx="3168352" cy="2592288"/>
                  <a:chOff x="1331640" y="1988840"/>
                  <a:chExt cx="2376264" cy="1728192"/>
                </a:xfrm>
              </p:grpSpPr>
              <p:sp>
                <p:nvSpPr>
                  <p:cNvPr id="71" name="모서리가 둥근 직사각형 20"/>
                  <p:cNvSpPr/>
                  <p:nvPr/>
                </p:nvSpPr>
                <p:spPr>
                  <a:xfrm>
                    <a:off x="1331640" y="1988840"/>
                    <a:ext cx="2376264" cy="172819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76264" h="1728192">
                        <a:moveTo>
                          <a:pt x="0" y="0"/>
                        </a:moveTo>
                        <a:lnTo>
                          <a:pt x="2376264" y="0"/>
                        </a:lnTo>
                        <a:lnTo>
                          <a:pt x="2376264" y="1332140"/>
                        </a:lnTo>
                        <a:cubicBezTo>
                          <a:pt x="2376264" y="1550873"/>
                          <a:pt x="2198945" y="1728192"/>
                          <a:pt x="1980212" y="1728192"/>
                        </a:cubicBezTo>
                        <a:lnTo>
                          <a:pt x="396052" y="1728192"/>
                        </a:lnTo>
                        <a:cubicBezTo>
                          <a:pt x="177319" y="1728192"/>
                          <a:pt x="0" y="1550873"/>
                          <a:pt x="0" y="1332140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2" name="모서리가 둥근 직사각형 71"/>
                  <p:cNvSpPr/>
                  <p:nvPr/>
                </p:nvSpPr>
                <p:spPr>
                  <a:xfrm>
                    <a:off x="2157196" y="3284984"/>
                    <a:ext cx="725152" cy="221073"/>
                  </a:xfrm>
                  <a:prstGeom prst="roundRect">
                    <a:avLst/>
                  </a:prstGeom>
                  <a:solidFill>
                    <a:schemeClr val="accent1">
                      <a:alpha val="23000"/>
                    </a:schemeClr>
                  </a:solidFill>
                  <a:ln>
                    <a:noFill/>
                  </a:ln>
                  <a:effectLst>
                    <a:innerShdw blurRad="114300">
                      <a:prstClr val="black">
                        <a:alpha val="23000"/>
                      </a:prstClr>
                    </a:inn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pic>
              <p:nvPicPr>
                <p:cNvPr id="70" name="Picture 2" descr="C:\Users\Jaewon\Desktop\사본 -Screenshot_20180319-193137.png"/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69866" y="2204864"/>
                  <a:ext cx="2725030" cy="1656184"/>
                </a:xfrm>
                <a:prstGeom prst="rect">
                  <a:avLst/>
                </a:prstGeom>
                <a:noFill/>
                <a:ln>
                  <a:solidFill>
                    <a:schemeClr val="bg1">
                      <a:lumMod val="75000"/>
                    </a:schemeClr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66" name="TextBox 65"/>
              <p:cNvSpPr txBox="1"/>
              <p:nvPr/>
            </p:nvSpPr>
            <p:spPr>
              <a:xfrm>
                <a:off x="5078223" y="2657928"/>
                <a:ext cx="212109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3200" dirty="0">
                    <a:solidFill>
                      <a:schemeClr val="bg1"/>
                    </a:solidFill>
                    <a:effectLst>
                      <a:glow rad="228600">
                        <a:schemeClr val="accent5">
                          <a:satMod val="175000"/>
                          <a:alpha val="40000"/>
                        </a:schemeClr>
                      </a:glow>
                    </a:effectLst>
                    <a:latin typeface="1훈화양연화 R" pitchFamily="18" charset="-127"/>
                    <a:ea typeface="1훈화양연화 R" pitchFamily="18" charset="-127"/>
                  </a:rPr>
                  <a:t>2</a:t>
                </a:r>
                <a:r>
                  <a:rPr lang="en-US" altLang="ko-KR" sz="3200" dirty="0" smtClean="0">
                    <a:solidFill>
                      <a:schemeClr val="bg1"/>
                    </a:solidFill>
                    <a:effectLst>
                      <a:glow rad="228600">
                        <a:schemeClr val="accent5">
                          <a:satMod val="175000"/>
                          <a:alpha val="40000"/>
                        </a:schemeClr>
                      </a:glow>
                    </a:effectLst>
                    <a:latin typeface="1훈화양연화 R" pitchFamily="18" charset="-127"/>
                    <a:ea typeface="1훈화양연화 R" pitchFamily="18" charset="-127"/>
                  </a:rPr>
                  <a:t>. </a:t>
                </a:r>
                <a:r>
                  <a:rPr lang="ko-KR" altLang="en-US" sz="3200" dirty="0" smtClean="0">
                    <a:solidFill>
                      <a:schemeClr val="bg1"/>
                    </a:solidFill>
                    <a:effectLst>
                      <a:glow rad="228600">
                        <a:schemeClr val="accent5">
                          <a:satMod val="175000"/>
                          <a:alpha val="40000"/>
                        </a:schemeClr>
                      </a:glow>
                    </a:effectLst>
                    <a:latin typeface="1훈화양연화 R" pitchFamily="18" charset="-127"/>
                    <a:ea typeface="1훈화양연화 R" pitchFamily="18" charset="-127"/>
                  </a:rPr>
                  <a:t>메</a:t>
                </a:r>
                <a:r>
                  <a:rPr lang="ko-KR" altLang="en-US" sz="3200" dirty="0">
                    <a:solidFill>
                      <a:schemeClr val="bg1"/>
                    </a:solidFill>
                    <a:effectLst>
                      <a:glow rad="228600">
                        <a:schemeClr val="accent5">
                          <a:satMod val="175000"/>
                          <a:alpha val="40000"/>
                        </a:schemeClr>
                      </a:glow>
                    </a:effectLst>
                    <a:latin typeface="1훈화양연화 R" pitchFamily="18" charset="-127"/>
                    <a:ea typeface="1훈화양연화 R" pitchFamily="18" charset="-127"/>
                  </a:rPr>
                  <a:t>뉴</a:t>
                </a:r>
                <a:r>
                  <a:rPr lang="ko-KR" altLang="en-US" sz="3200" dirty="0" smtClean="0">
                    <a:solidFill>
                      <a:schemeClr val="bg1"/>
                    </a:solidFill>
                    <a:effectLst>
                      <a:glow rad="228600">
                        <a:schemeClr val="accent5">
                          <a:satMod val="175000"/>
                          <a:alpha val="40000"/>
                        </a:schemeClr>
                      </a:glow>
                    </a:effectLst>
                    <a:latin typeface="1훈화양연화 R" pitchFamily="18" charset="-127"/>
                    <a:ea typeface="1훈화양연화 R" pitchFamily="18" charset="-127"/>
                  </a:rPr>
                  <a:t>검색</a:t>
                </a:r>
                <a:endParaRPr lang="ko-KR" altLang="en-US" sz="3200" dirty="0">
                  <a:solidFill>
                    <a:schemeClr val="bg1"/>
                  </a:solidFill>
                  <a:effectLst>
                    <a:glow rad="2286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1훈화양연화 R" pitchFamily="18" charset="-127"/>
                  <a:ea typeface="1훈화양연화 R" pitchFamily="18" charset="-127"/>
                </a:endParaRPr>
              </a:p>
            </p:txBody>
          </p:sp>
        </p:grpSp>
        <p:cxnSp>
          <p:nvCxnSpPr>
            <p:cNvPr id="79" name="직선 연결선 78"/>
            <p:cNvCxnSpPr/>
            <p:nvPr/>
          </p:nvCxnSpPr>
          <p:spPr>
            <a:xfrm>
              <a:off x="2059925" y="2835525"/>
              <a:ext cx="173434" cy="184406"/>
            </a:xfrm>
            <a:prstGeom prst="line">
              <a:avLst/>
            </a:prstGeom>
            <a:ln w="762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직선 연결선 79"/>
            <p:cNvCxnSpPr/>
            <p:nvPr/>
          </p:nvCxnSpPr>
          <p:spPr>
            <a:xfrm flipV="1">
              <a:off x="2194283" y="2652026"/>
              <a:ext cx="304381" cy="377159"/>
            </a:xfrm>
            <a:prstGeom prst="line">
              <a:avLst/>
            </a:prstGeom>
            <a:ln w="762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3054738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회색조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3561</TotalTime>
  <Words>620</Words>
  <Application>Microsoft Office PowerPoint</Application>
  <PresentationFormat>화면 슬라이드 쇼(4:3)</PresentationFormat>
  <Paragraphs>201</Paragraphs>
  <Slides>24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35" baseType="lpstr">
      <vt:lpstr>Times New Roman</vt:lpstr>
      <vt:lpstr>a흑진주B</vt:lpstr>
      <vt:lpstr>Arial</vt:lpstr>
      <vt:lpstr>맑은 고딕</vt:lpstr>
      <vt:lpstr>나눔바른고딕 Light</vt:lpstr>
      <vt:lpstr>a흑진주M</vt:lpstr>
      <vt:lpstr>나눔바른고딕</vt:lpstr>
      <vt:lpstr>a흑진주L</vt:lpstr>
      <vt:lpstr>Chaparral Pro Light</vt:lpstr>
      <vt:lpstr>1훈화양연화 R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Jaewon</dc:creator>
  <cp:lastModifiedBy>Windows User</cp:lastModifiedBy>
  <cp:revision>104</cp:revision>
  <dcterms:created xsi:type="dcterms:W3CDTF">2018-03-18T05:12:39Z</dcterms:created>
  <dcterms:modified xsi:type="dcterms:W3CDTF">2018-03-30T00:33:05Z</dcterms:modified>
</cp:coreProperties>
</file>